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3" r:id="rId1"/>
  </p:sldMasterIdLst>
  <p:notesMasterIdLst>
    <p:notesMasterId r:id="rId11"/>
  </p:notesMasterIdLst>
  <p:sldIdLst>
    <p:sldId id="266" r:id="rId2"/>
    <p:sldId id="276" r:id="rId3"/>
    <p:sldId id="259" r:id="rId4"/>
    <p:sldId id="260" r:id="rId5"/>
    <p:sldId id="261" r:id="rId6"/>
    <p:sldId id="269" r:id="rId7"/>
    <p:sldId id="271" r:id="rId8"/>
    <p:sldId id="273"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0904C513-D171-4380-8F0C-A0C2D9024222}">
          <p14:sldIdLst>
            <p14:sldId id="266"/>
            <p14:sldId id="276"/>
            <p14:sldId id="259"/>
            <p14:sldId id="260"/>
            <p14:sldId id="261"/>
            <p14:sldId id="269"/>
            <p14:sldId id="271"/>
            <p14:sldId id="27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80" d="100"/>
          <a:sy n="180" d="100"/>
        </p:scale>
        <p:origin x="134"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15F720-558D-4C9F-BF61-A47F37A2A494}" type="datetimeFigureOut">
              <a:rPr lang="nl-BE" smtClean="0"/>
              <a:t>29/05/2024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E24F11-367D-48EA-BDD0-D104D4C06362}" type="slidenum">
              <a:rPr lang="nl-BE" smtClean="0"/>
              <a:t>‹#›</a:t>
            </a:fld>
            <a:endParaRPr lang="nl-BE"/>
          </a:p>
        </p:txBody>
      </p:sp>
    </p:spTree>
    <p:extLst>
      <p:ext uri="{BB962C8B-B14F-4D97-AF65-F5344CB8AC3E}">
        <p14:creationId xmlns:p14="http://schemas.microsoft.com/office/powerpoint/2010/main" val="324168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404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137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0413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5564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6351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010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2815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57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7412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8213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82954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603646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88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8976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480145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5/29/2024</a:t>
            </a:fld>
            <a:endParaRPr lang="en-US" dirty="0"/>
          </a:p>
        </p:txBody>
      </p:sp>
    </p:spTree>
    <p:extLst>
      <p:ext uri="{BB962C8B-B14F-4D97-AF65-F5344CB8AC3E}">
        <p14:creationId xmlns:p14="http://schemas.microsoft.com/office/powerpoint/2010/main" val="225812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099522"/>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2" name="Straight Connector 61">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64"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5"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6" name="Isosceles Triangle 65">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7"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8"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69"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0" name="Isosceles Triangle 69">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sp>
          <p:nvSpPr>
            <p:cNvPr id="71" name="Isosceles Triangle 70">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grpSp>
      <p:sp>
        <p:nvSpPr>
          <p:cNvPr id="2" name="Titel 1">
            <a:extLst>
              <a:ext uri="{FF2B5EF4-FFF2-40B4-BE49-F238E27FC236}">
                <a16:creationId xmlns:a16="http://schemas.microsoft.com/office/drawing/2014/main" id="{B0051C94-29AD-52BB-2E0D-5F074D5B742A}"/>
              </a:ext>
            </a:extLst>
          </p:cNvPr>
          <p:cNvSpPr>
            <a:spLocks noGrp="1"/>
          </p:cNvSpPr>
          <p:nvPr>
            <p:ph type="title"/>
          </p:nvPr>
        </p:nvSpPr>
        <p:spPr>
          <a:xfrm>
            <a:off x="1600199" y="4571998"/>
            <a:ext cx="7673801" cy="1587591"/>
          </a:xfrm>
        </p:spPr>
        <p:txBody>
          <a:bodyPr vert="horz" lIns="91440" tIns="45720" rIns="91440" bIns="45720" rtlCol="0" anchor="b">
            <a:normAutofit/>
          </a:bodyPr>
          <a:lstStyle/>
          <a:p>
            <a:pPr algn="ctr">
              <a:lnSpc>
                <a:spcPct val="90000"/>
              </a:lnSpc>
            </a:pPr>
            <a:r>
              <a:rPr lang="en-US" dirty="0" err="1">
                <a:solidFill>
                  <a:srgbClr val="002060"/>
                </a:solidFill>
                <a:latin typeface="Arial" panose="020B0604020202020204" pitchFamily="34" charset="0"/>
                <a:cs typeface="Arial" panose="020B0604020202020204" pitchFamily="34" charset="0"/>
              </a:rPr>
              <a:t>Veel</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gestelde</a:t>
            </a:r>
            <a:r>
              <a:rPr lang="en-US" dirty="0">
                <a:solidFill>
                  <a:srgbClr val="002060"/>
                </a:solidFill>
                <a:latin typeface="Arial" panose="020B0604020202020204" pitchFamily="34" charset="0"/>
                <a:cs typeface="Arial" panose="020B0604020202020204" pitchFamily="34" charset="0"/>
              </a:rPr>
              <a:t> </a:t>
            </a:r>
            <a:r>
              <a:rPr lang="en-US" dirty="0" err="1">
                <a:solidFill>
                  <a:srgbClr val="002060"/>
                </a:solidFill>
                <a:latin typeface="Arial" panose="020B0604020202020204" pitchFamily="34" charset="0"/>
                <a:cs typeface="Arial" panose="020B0604020202020204" pitchFamily="34" charset="0"/>
              </a:rPr>
              <a:t>vragen</a:t>
            </a:r>
            <a:r>
              <a:rPr lang="en-US" dirty="0">
                <a:solidFill>
                  <a:srgbClr val="002060"/>
                </a:solidFill>
                <a:latin typeface="Arial" panose="020B0604020202020204" pitchFamily="34" charset="0"/>
                <a:cs typeface="Arial" panose="020B0604020202020204" pitchFamily="34" charset="0"/>
              </a:rPr>
              <a:t>?</a:t>
            </a:r>
            <a:br>
              <a:rPr lang="en-US" kern="1200" dirty="0">
                <a:solidFill>
                  <a:srgbClr val="002060"/>
                </a:solidFill>
                <a:latin typeface="Arial" panose="020B0604020202020204" pitchFamily="34" charset="0"/>
                <a:cs typeface="Arial" panose="020B0604020202020204" pitchFamily="34" charset="0"/>
              </a:rPr>
            </a:br>
            <a:r>
              <a:rPr lang="en-US" kern="1200" dirty="0">
                <a:solidFill>
                  <a:srgbClr val="002060"/>
                </a:solidFill>
                <a:latin typeface="Arial" panose="020B0604020202020204" pitchFamily="34" charset="0"/>
                <a:cs typeface="Arial" panose="020B0604020202020204" pitchFamily="34" charset="0"/>
              </a:rPr>
              <a:t>Katz – </a:t>
            </a:r>
            <a:r>
              <a:rPr lang="en-US" kern="1200" dirty="0" err="1">
                <a:solidFill>
                  <a:srgbClr val="002060"/>
                </a:solidFill>
                <a:latin typeface="Arial" panose="020B0604020202020204" pitchFamily="34" charset="0"/>
                <a:cs typeface="Arial" panose="020B0604020202020204" pitchFamily="34" charset="0"/>
              </a:rPr>
              <a:t>schaal</a:t>
            </a:r>
            <a:r>
              <a:rPr lang="en-US" kern="1200" dirty="0">
                <a:solidFill>
                  <a:srgbClr val="002060"/>
                </a:solidFill>
                <a:latin typeface="Arial" panose="020B0604020202020204" pitchFamily="34" charset="0"/>
                <a:cs typeface="Arial" panose="020B0604020202020204" pitchFamily="34" charset="0"/>
              </a:rPr>
              <a:t> (2)</a:t>
            </a:r>
            <a:br>
              <a:rPr lang="en-US" sz="2300" kern="1200" dirty="0">
                <a:solidFill>
                  <a:schemeClr val="accent1"/>
                </a:solidFill>
                <a:latin typeface="+mj-lt"/>
                <a:ea typeface="+mj-ea"/>
                <a:cs typeface="+mj-cs"/>
              </a:rPr>
            </a:br>
            <a:endParaRPr lang="en-US" sz="2300" kern="1200" dirty="0">
              <a:solidFill>
                <a:schemeClr val="accent1"/>
              </a:solidFill>
              <a:latin typeface="+mj-lt"/>
              <a:ea typeface="+mj-ea"/>
              <a:cs typeface="+mj-cs"/>
            </a:endParaRPr>
          </a:p>
        </p:txBody>
      </p:sp>
      <p:pic>
        <p:nvPicPr>
          <p:cNvPr id="5" name="Tijdelijke aanduiding voor inhoud 4" descr="Afbeelding met Graphics, Lettertype, grafische vormgeving, logo&#10;&#10;Automatisch gegenereerde beschrijving">
            <a:extLst>
              <a:ext uri="{FF2B5EF4-FFF2-40B4-BE49-F238E27FC236}">
                <a16:creationId xmlns:a16="http://schemas.microsoft.com/office/drawing/2014/main" id="{A957E481-C81D-50E6-6B20-DC5EDCF4FA6F}"/>
              </a:ext>
            </a:extLst>
          </p:cNvPr>
          <p:cNvPicPr>
            <a:picLocks noGrp="1" noChangeAspect="1"/>
          </p:cNvPicPr>
          <p:nvPr>
            <p:ph idx="1"/>
          </p:nvPr>
        </p:nvPicPr>
        <p:blipFill>
          <a:blip r:embed="rId2"/>
          <a:stretch>
            <a:fillRect/>
          </a:stretch>
        </p:blipFill>
        <p:spPr>
          <a:xfrm>
            <a:off x="1600201" y="1773780"/>
            <a:ext cx="7625162" cy="2478177"/>
          </a:xfrm>
          <a:prstGeom prst="rect">
            <a:avLst/>
          </a:prstGeom>
        </p:spPr>
      </p:pic>
    </p:spTree>
    <p:extLst>
      <p:ext uri="{BB962C8B-B14F-4D97-AF65-F5344CB8AC3E}">
        <p14:creationId xmlns:p14="http://schemas.microsoft.com/office/powerpoint/2010/main" val="4239692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cap="none" dirty="0">
                <a:effectLst/>
                <a:latin typeface="Arial" panose="020B0604020202020204" pitchFamily="34" charset="0"/>
                <a:ea typeface="Aptos" panose="020B0004020202020204" pitchFamily="34" charset="0"/>
                <a:cs typeface="Arial" panose="020B0604020202020204" pitchFamily="34" charset="0"/>
              </a:rPr>
              <a:t>Bij het scoren van de Katz-schaal kijk je naar de mate waarin de patiënt zelf in staat is om deze activiteiten uit te voeren, zonder hulp van anderen. </a:t>
            </a:r>
            <a:br>
              <a:rPr lang="nl-BE" sz="2000" kern="100" cap="none" dirty="0">
                <a:effectLst/>
                <a:latin typeface="Times New Roman" panose="02020603050405020304" pitchFamily="18" charset="0"/>
                <a:ea typeface="Aptos" panose="020B0004020202020204" pitchFamily="34" charset="0"/>
                <a:cs typeface="Times New Roman" panose="02020603050405020304" pitchFamily="18" charset="0"/>
              </a:rPr>
            </a:br>
            <a:endParaRPr lang="nl-BE" sz="2000" cap="none" dirty="0">
              <a:latin typeface="Times New Roman" panose="02020603050405020304" pitchFamily="18" charset="0"/>
            </a:endParaRPr>
          </a:p>
        </p:txBody>
      </p:sp>
      <p:sp>
        <p:nvSpPr>
          <p:cNvPr id="21" name="Isosceles Triangle 20">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23" name="Straight Connector 22">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1109145"/>
            <a:ext cx="6341016" cy="4603900"/>
          </a:xfrm>
        </p:spPr>
        <p:txBody>
          <a:bodyPr anchor="ctr">
            <a:normAutofit fontScale="92500" lnSpcReduction="20000"/>
          </a:bodyPr>
          <a:lstStyle/>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Bij het beoordelen van de Katz-schaal houd je rekening met de behoeften van de patiënt en niet met wat jijzelf of iemand anders doet qua zorgverlening. </a:t>
            </a:r>
          </a:p>
          <a:p>
            <a:r>
              <a:rPr lang="nl-BE" sz="1800" kern="100" cap="none" dirty="0">
                <a:solidFill>
                  <a:srgbClr val="002060"/>
                </a:solidFill>
                <a:effectLst/>
                <a:latin typeface="Arial" panose="020B0604020202020204" pitchFamily="34" charset="0"/>
                <a:ea typeface="Aptos" panose="020B0004020202020204" pitchFamily="34" charset="0"/>
                <a:cs typeface="Arial" panose="020B0604020202020204" pitchFamily="34" charset="0"/>
              </a:rPr>
              <a:t>Het doel is om een objectieve maatstaf te krijgen van de zelfstandigheid van de patiënt en om te bepalen of er ondersteuning nodig is.</a:t>
            </a:r>
            <a:endPar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 Katz-schaal is een instrument dat wordt gebruikt om de zelfredzaamheid van een patiënt te beoordelen op zes verschillende activiteiten van het dagelijks leven: </a:t>
            </a:r>
          </a:p>
          <a:p>
            <a:pPr algn="ctr">
              <a:buAutoNum type="arabicPeriod"/>
            </a:pP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Wassen</a:t>
            </a:r>
          </a:p>
          <a:p>
            <a:pPr algn="ctr">
              <a:buAutoNum type="arabicPeriod"/>
            </a:pP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Kleden </a:t>
            </a:r>
            <a:endPar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pPr algn="ctr">
              <a:buAutoNum type="arabicPeriod"/>
            </a:pPr>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Verplaatsen en transfer</a:t>
            </a:r>
          </a:p>
          <a:p>
            <a:pPr algn="ctr">
              <a:buAutoNum type="arabicPeriod"/>
            </a:pP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Toiletbezoek</a:t>
            </a:r>
          </a:p>
          <a:p>
            <a:pPr algn="ctr">
              <a:buAutoNum type="arabicPeriod"/>
            </a:pP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C</a:t>
            </a:r>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ontinentie </a:t>
            </a:r>
            <a:endParaRPr lang="nl-BE" kern="100" dirty="0">
              <a:solidFill>
                <a:srgbClr val="002060"/>
              </a:solidFill>
              <a:latin typeface="Arial" panose="020B0604020202020204" pitchFamily="34" charset="0"/>
              <a:ea typeface="Aptos" panose="020B0004020202020204" pitchFamily="34" charset="0"/>
              <a:cs typeface="Arial" panose="020B0604020202020204" pitchFamily="34" charset="0"/>
            </a:endParaRPr>
          </a:p>
          <a:p>
            <a:pPr algn="ctr">
              <a:buAutoNum type="arabicPeriod"/>
            </a:pPr>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Voeding</a:t>
            </a:r>
          </a:p>
        </p:txBody>
      </p:sp>
      <p:sp>
        <p:nvSpPr>
          <p:cNvPr id="25" name="Isosceles Triangle 24">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6" name="Afbeelding 5">
            <a:extLst>
              <a:ext uri="{FF2B5EF4-FFF2-40B4-BE49-F238E27FC236}">
                <a16:creationId xmlns:a16="http://schemas.microsoft.com/office/drawing/2014/main" id="{9326A1A2-E56E-64C0-89A8-F63D43020590}"/>
              </a:ext>
            </a:extLst>
          </p:cNvPr>
          <p:cNvPicPr>
            <a:picLocks noChangeAspect="1"/>
          </p:cNvPicPr>
          <p:nvPr/>
        </p:nvPicPr>
        <p:blipFill>
          <a:blip r:embed="rId2"/>
          <a:srcRect/>
          <a:stretch/>
        </p:blipFill>
        <p:spPr>
          <a:xfrm>
            <a:off x="5912171" y="1332248"/>
            <a:ext cx="3895864" cy="3895864"/>
          </a:xfrm>
          <a:prstGeom prst="rect">
            <a:avLst/>
          </a:prstGeom>
        </p:spPr>
      </p:pic>
    </p:spTree>
    <p:extLst>
      <p:ext uri="{BB962C8B-B14F-4D97-AF65-F5344CB8AC3E}">
        <p14:creationId xmlns:p14="http://schemas.microsoft.com/office/powerpoint/2010/main" val="182782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2000" kern="100" dirty="0">
                <a:effectLst/>
                <a:latin typeface="Aptos" panose="020B0004020202020204" pitchFamily="34" charset="0"/>
                <a:ea typeface="Aptos" panose="020B0004020202020204" pitchFamily="34" charset="0"/>
                <a:cs typeface="Times New Roman" panose="02020603050405020304" pitchFamily="18" charset="0"/>
              </a:rPr>
            </a:br>
            <a:br>
              <a:rPr lang="nl-BE" sz="2000" kern="100" cap="none" dirty="0">
                <a:effectLst/>
                <a:latin typeface="Times New Roman" panose="02020603050405020304" pitchFamily="18" charset="0"/>
                <a:ea typeface="Aptos" panose="020B0004020202020204" pitchFamily="34" charset="0"/>
                <a:cs typeface="Times New Roman" panose="02020603050405020304" pitchFamily="18" charset="0"/>
              </a:rPr>
            </a:br>
            <a:r>
              <a:rPr lang="nl-BE" sz="2000" b="1" kern="100" cap="none" dirty="0">
                <a:effectLst/>
                <a:latin typeface="Arial" panose="020B0604020202020204" pitchFamily="34" charset="0"/>
                <a:ea typeface="Aptos" panose="020B0004020202020204" pitchFamily="34" charset="0"/>
                <a:cs typeface="Arial" panose="020B0604020202020204" pitchFamily="34" charset="0"/>
              </a:rPr>
              <a:t>Het is belangrijk om dit zorgvuldig en nauwkeurig te doen, zodat de patiënt de beste zorg en begeleiding krijgt die hij of zij nodig heeft.</a:t>
            </a:r>
            <a:br>
              <a:rPr lang="nl-BE" sz="2000" kern="100" dirty="0">
                <a:effectLst/>
                <a:latin typeface="Aptos" panose="020B0004020202020204" pitchFamily="34" charset="0"/>
                <a:ea typeface="Aptos" panose="020B0004020202020204" pitchFamily="34" charset="0"/>
                <a:cs typeface="Times New Roman" panose="02020603050405020304" pitchFamily="18" charset="0"/>
              </a:rPr>
            </a:br>
            <a:endParaRPr lang="nl-BE" sz="2000" cap="none" dirty="0">
              <a:latin typeface="Times New Roman" panose="02020603050405020304" pitchFamily="18"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1109145"/>
            <a:ext cx="6341016" cy="4603900"/>
          </a:xfrm>
        </p:spPr>
        <p:txBody>
          <a:bodyPr anchor="ctr">
            <a:normAutofit/>
          </a:bodyPr>
          <a:lstStyle/>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belangrijk om de Katz-schaal correct te scoren zodat er een goed beeld ontstaat van de zorgbehoefte van de patiënt. </a:t>
            </a: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Door rekening te houden met de specifieke noden en capaciteiten van de patiënt</a:t>
            </a:r>
            <a:r>
              <a:rPr lang="nl-BE" kern="100" dirty="0">
                <a:solidFill>
                  <a:srgbClr val="002060"/>
                </a:solidFill>
                <a:latin typeface="Arial" panose="020B0604020202020204" pitchFamily="34" charset="0"/>
                <a:ea typeface="Aptos" panose="020B0004020202020204" pitchFamily="34" charset="0"/>
                <a:cs typeface="Arial" panose="020B0604020202020204" pitchFamily="34" charset="0"/>
              </a:rPr>
              <a:t> </a:t>
            </a:r>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kun je de zorg op maat afstemmen en de zelfstandigheid van de patiënt zoveel mogelijk bevorderen.</a:t>
            </a:r>
          </a:p>
          <a:p>
            <a:r>
              <a:rPr lang="nl-BE" sz="1800" kern="100" cap="none" dirty="0">
                <a:solidFill>
                  <a:srgbClr val="002060"/>
                </a:solidFill>
                <a:effectLst/>
                <a:latin typeface="Arial" panose="020B0604020202020204" pitchFamily="34" charset="0"/>
                <a:ea typeface="Aptos" panose="020B0004020202020204" pitchFamily="34" charset="0"/>
                <a:cs typeface="Arial" panose="020B0604020202020204" pitchFamily="34" charset="0"/>
              </a:rPr>
              <a:t>Het scoren van de Katz-schaal is dus een essentieel onderdeel van het zorgproces waarbij de focus ligt op de behoeften van de patiënt en het bieden van passende ondersteuning.</a:t>
            </a:r>
            <a:endPar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D39DEDC3-4B7E-5E41-9B15-6B76BDB77BFD}"/>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11022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62061A1-244D-1073-FE4C-70705FB48009}"/>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1700" kern="100" cap="none" dirty="0">
                <a:effectLst/>
                <a:latin typeface="Times New Roman" panose="02020603050405020304" pitchFamily="18" charset="0"/>
                <a:ea typeface="Aptos" panose="020B0004020202020204" pitchFamily="34" charset="0"/>
                <a:cs typeface="Times New Roman" panose="02020603050405020304" pitchFamily="18" charset="0"/>
              </a:rPr>
            </a:br>
            <a:r>
              <a:rPr lang="nl-BE" sz="2000" b="1" kern="100" cap="none" dirty="0">
                <a:effectLst/>
                <a:latin typeface="Arial" panose="020B0604020202020204" pitchFamily="34" charset="0"/>
                <a:ea typeface="Aptos" panose="020B0004020202020204" pitchFamily="34" charset="0"/>
                <a:cs typeface="Arial" panose="020B0604020202020204" pitchFamily="34" charset="0"/>
              </a:rPr>
              <a:t>Door de afhankelijkheids- of zelfredzaamheidsgraad van de patiënt in kaart te brengen, kunnen zorgverleners een zorgplan op maat opstellen dat aansluit bij de specifieke behoeften en mogelijkheden van de patiënt.</a:t>
            </a:r>
            <a:br>
              <a:rPr lang="nl-BE" sz="1700" b="1" kern="100" dirty="0">
                <a:effectLst/>
                <a:latin typeface="Arial" panose="020B0604020202020204" pitchFamily="34" charset="0"/>
                <a:ea typeface="Aptos" panose="020B0004020202020204" pitchFamily="34" charset="0"/>
                <a:cs typeface="Arial" panose="020B0604020202020204" pitchFamily="34" charset="0"/>
              </a:rPr>
            </a:br>
            <a:endParaRPr lang="nl-BE" sz="1700" b="1" cap="none" dirty="0">
              <a:latin typeface="Arial" panose="020B0604020202020204" pitchFamily="34" charset="0"/>
              <a:cs typeface="Arial" panose="020B0604020202020204" pitchFamily="34" charset="0"/>
            </a:endParaRP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2BA600B-BEE7-1333-01C6-67FDDCFBA81C}"/>
              </a:ext>
            </a:extLst>
          </p:cNvPr>
          <p:cNvSpPr>
            <a:spLocks noGrp="1"/>
          </p:cNvSpPr>
          <p:nvPr>
            <p:ph idx="1"/>
          </p:nvPr>
        </p:nvSpPr>
        <p:spPr>
          <a:xfrm>
            <a:off x="4978918" y="1109145"/>
            <a:ext cx="6341016" cy="4603900"/>
          </a:xfrm>
        </p:spPr>
        <p:txBody>
          <a:bodyPr anchor="ctr">
            <a:normAutofit/>
          </a:bodyPr>
          <a:lstStyle/>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Bij het beoordelen van de zorgbehoefte van een patiënt is essentieel om de mate van afhankelijkheid of zelfredzaamheid van de patiënt grondig te evalueren. </a:t>
            </a: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gaat hierbij om het bepalen in hoeverre een patiënt in staat is om dagelijkse activiteiten zelfstandig uit te voeren, zoals bijvoorbeeld zichzelf wassen, eten, aankleden en mobiliteit. </a:t>
            </a: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Deze beoordeling geeft inzicht in de zorgnood van de patiënt en stelt zorgverleners in staat om de juiste zorg en ondersteuning te bieden.</a:t>
            </a:r>
          </a:p>
          <a:p>
            <a:r>
              <a:rPr lang="nl-BE" sz="1800" kern="100" cap="none"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belangrijk om hierbij te benadrukken dat het niet enkel gaat om de zorgen die door verpleegkundigen worden verleend, maar om de totale behoeften van de patiënt.</a:t>
            </a:r>
            <a:endPar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endParaRPr>
          </a:p>
          <a:p>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78738943-5DB1-869C-720E-364DB03ABD43}"/>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7994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cap="none" dirty="0">
                <a:effectLst/>
                <a:latin typeface="Arial" panose="020B0604020202020204" pitchFamily="34" charset="0"/>
                <a:ea typeface="Aptos" panose="020B0004020202020204" pitchFamily="34" charset="0"/>
                <a:cs typeface="Arial" panose="020B0604020202020204" pitchFamily="34" charset="0"/>
              </a:rPr>
              <a:t>De situatie die in deze tekst wordt beschreven, betreft een nauwkeurige beoordeling van medische dossiers door een zorgverlener</a:t>
            </a:r>
            <a:r>
              <a:rPr lang="nl-BE" sz="2000" b="1" kern="100" dirty="0">
                <a:latin typeface="Arial" panose="020B0604020202020204" pitchFamily="34" charset="0"/>
                <a:ea typeface="Aptos" panose="020B0004020202020204" pitchFamily="34" charset="0"/>
                <a:cs typeface="Arial" panose="020B0604020202020204" pitchFamily="34" charset="0"/>
              </a:rPr>
              <a:t> </a:t>
            </a:r>
            <a:r>
              <a:rPr lang="nl-BE" sz="2000" b="1" kern="100" cap="none" dirty="0">
                <a:effectLst/>
                <a:latin typeface="Arial" panose="020B0604020202020204" pitchFamily="34" charset="0"/>
                <a:ea typeface="Aptos" panose="020B0004020202020204" pitchFamily="34" charset="0"/>
                <a:cs typeface="Arial" panose="020B0604020202020204" pitchFamily="34" charset="0"/>
              </a:rPr>
              <a:t>waarbij elke situatie uitgebreid wordt geanalyseerd en gedocumenteerd volgens de Richtlijnen van het RIZIV. </a:t>
            </a: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Het is van groot belang om de zorgbehoefte van de patiënt regelmatig te evalueren en indien nodig aan te passen. </a:t>
            </a: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Op deze manier kan er continue worden ingespeeld op de veranderende behoeften van de patiënt en kan de zorg op een effectieve en efficiënte manier worden verleend. </a:t>
            </a: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Door te focussen op de individuele behoeften van de patiënt en niet enkel op de zorgen die door verpleegkundigen worden uitgevoerd, kan er een hoogwaardige en persoonsgerichte zorg worden geboden die aansluit bij de specifieke situatie van de patiënt.</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5E40F4D1-9D5C-2151-4F77-2F60AF114514}"/>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68238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dirty="0">
                <a:effectLst/>
                <a:latin typeface="Arial" panose="020B0604020202020204" pitchFamily="34" charset="0"/>
                <a:ea typeface="Aptos" panose="020B0004020202020204" pitchFamily="34" charset="0"/>
                <a:cs typeface="Arial" panose="020B0604020202020204" pitchFamily="34" charset="0"/>
              </a:rPr>
              <a:t>De juiste informatie in het verpleegdossier zorgt ervoor dat de verpleegkundige en andere zorgverleners een goed beeld hebben van de gezondheidstoestand, de zorgbehoefte en de zorggeschiedenis van de patiënt.</a:t>
            </a: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 zorgverlener begint met het doornemen van het medische dossier van een patiënt, waarin alle relevante informatie over de medische voorgeschiedenis, onderzoeksresultaten en behandelingen zorgvuldig is vastgelegd. </a:t>
            </a:r>
          </a:p>
          <a:p>
            <a:r>
              <a:rPr lang="nl-BE"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Hierbij let de zorgverlener vooral op de juistheid en volledigheid van de informatie, zoals de correcte datering van consultaties en medische interventies, de rapportage van symptomen en klachten, en de opvolging van de behandeling over tijd</a:t>
            </a:r>
            <a:r>
              <a:rPr lang="nl-BE" kern="100" dirty="0">
                <a:solidFill>
                  <a:srgbClr val="00206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nl-BE"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BBEABA6C-EE4B-E51F-8DB2-564798678283}"/>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334540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r>
              <a:rPr lang="nl-BE" sz="2000" b="1" kern="100" dirty="0">
                <a:effectLst/>
                <a:latin typeface="Arial" panose="020B0604020202020204" pitchFamily="34" charset="0"/>
                <a:ea typeface="Aptos" panose="020B0004020202020204" pitchFamily="34" charset="0"/>
                <a:cs typeface="Arial" panose="020B0604020202020204" pitchFamily="34" charset="0"/>
              </a:rPr>
              <a:t>Kwaliteitszorg is essentieel in de gezondheidszorg omdat het de veiligheid, effectiviteit en efficiëntie van de zorg verbetert. </a:t>
            </a: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r>
              <a:rPr lang="nl-BE" sz="1800" kern="100" cap="none" dirty="0">
                <a:solidFill>
                  <a:srgbClr val="002060"/>
                </a:solidFill>
                <a:effectLst/>
                <a:latin typeface="Arial" panose="020B0604020202020204" pitchFamily="34" charset="0"/>
                <a:ea typeface="Aptos" panose="020B0004020202020204" pitchFamily="34" charset="0"/>
                <a:cs typeface="Arial" panose="020B0604020202020204" pitchFamily="34" charset="0"/>
              </a:rPr>
              <a:t>Vervolgens beoordeelt de zorgverlener de kwaliteit van de zorg die de patiënt heeft gekregen op basis van de Richtlijnen van het RIZIV, waarin specifieke normen en criteria zijn vastgelegd voor het stellen van een accurate diagnose, het kiezen van de meest geschikte behandeling en het opvolgen van de gezondheidstoestand van de patiënt. </a:t>
            </a:r>
          </a:p>
          <a:p>
            <a:r>
              <a:rPr lang="nl-BE" sz="1800" kern="100" cap="none" dirty="0">
                <a:solidFill>
                  <a:srgbClr val="002060"/>
                </a:solidFill>
                <a:effectLst/>
                <a:latin typeface="Arial" panose="020B0604020202020204" pitchFamily="34" charset="0"/>
                <a:ea typeface="Aptos" panose="020B0004020202020204" pitchFamily="34" charset="0"/>
                <a:cs typeface="Arial" panose="020B0604020202020204" pitchFamily="34" charset="0"/>
              </a:rPr>
              <a:t>De zorgverlener evalueert of de zorgverlening voldoet aan deze richtlijnen en geeft hierbij een score op basis van zijn bevindingen.</a:t>
            </a:r>
          </a:p>
          <a:p>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Door kwaliteitszorg te implementeren, kunnen zorgverleners ervoor zorgen dat ze de best mogelijke zorg bieden aan hun patiënten, wat resulteert in betere gezondheidsresultaten en tevredenheid bij patiënten.</a:t>
            </a:r>
            <a:endParaRPr lang="nl-BE" dirty="0">
              <a:solidFill>
                <a:srgbClr val="002060"/>
              </a:solidFill>
              <a:latin typeface="Arial" panose="020B0604020202020204" pitchFamily="34" charset="0"/>
              <a:cs typeface="Arial" panose="020B0604020202020204" pitchFamily="34" charset="0"/>
            </a:endParaRPr>
          </a:p>
          <a:p>
            <a:pPr marL="0" indent="0">
              <a:buNone/>
            </a:pPr>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BAA1326A-60BC-D2E5-5D0D-F05D7071151B}"/>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60335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r>
              <a:rPr lang="nl-BE" sz="2000" b="1" kern="100" dirty="0">
                <a:effectLst/>
                <a:latin typeface="Arial" panose="020B0604020202020204" pitchFamily="34" charset="0"/>
                <a:ea typeface="Aptos" panose="020B0004020202020204" pitchFamily="34" charset="0"/>
                <a:cs typeface="Arial" panose="020B0604020202020204" pitchFamily="34" charset="0"/>
              </a:rPr>
              <a:t>Al met al is de opvolging van de wettelijke bepalingen vanuit het RIZIV essentieel voor het garanderen van een goed functionerend gezondheidszorgstelsel en het verzekeren van kwalitatieve zorg voor alle patiënten.</a:t>
            </a: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rmAutofit/>
          </a:bodyPr>
          <a:lstStyle/>
          <a:p>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In dit geval krijgt het medische dossier een hoge score, omdat de zorgverlener heeft vastgesteld dat de behandeling van de patiënt nauwgezet is gevolgd en afgestemd op de richtlijnen van het RIZIV. </a:t>
            </a:r>
          </a:p>
          <a:p>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De zorgverlener heeft geen enkele tekortkoming gevonden in de medische zorg en is tevreden over de kwaliteit van de zorg die aan de patiënt is verstrekt. </a:t>
            </a:r>
          </a:p>
          <a:p>
            <a:r>
              <a:rPr lang="nl-BE" sz="1800" kern="100" dirty="0">
                <a:solidFill>
                  <a:srgbClr val="002060"/>
                </a:solidFill>
                <a:effectLst/>
                <a:latin typeface="Arial" panose="020B0604020202020204" pitchFamily="34" charset="0"/>
                <a:ea typeface="Aptos" panose="020B0004020202020204" pitchFamily="34" charset="0"/>
                <a:cs typeface="Arial" panose="020B0604020202020204" pitchFamily="34" charset="0"/>
              </a:rPr>
              <a:t>Daarom verdient het medische dossier een positieve beoordeling en kan de zorgverlener gerust zijn dat de patiënt de best mogelijke zorg heeft ontvangen volgens de geldende normen en criteria.</a:t>
            </a:r>
          </a:p>
          <a:p>
            <a:pPr marL="0" indent="0">
              <a:buNone/>
            </a:pPr>
            <a:endParaRPr lang="nl-BE" dirty="0"/>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A567C698-0DF4-C659-197B-DFF4E32B4C79}"/>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2825518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2F1AB7C-CB09-ABE6-141B-65EA3AC8FE27}"/>
              </a:ext>
            </a:extLst>
          </p:cNvPr>
          <p:cNvSpPr>
            <a:spLocks noGrp="1"/>
          </p:cNvSpPr>
          <p:nvPr>
            <p:ph type="title"/>
          </p:nvPr>
        </p:nvSpPr>
        <p:spPr>
          <a:xfrm>
            <a:off x="1043950" y="1179151"/>
            <a:ext cx="3300646" cy="4463889"/>
          </a:xfrm>
        </p:spPr>
        <p:txBody>
          <a:bodyPr anchor="ctr">
            <a:normAutofit/>
          </a:bodyPr>
          <a:lstStyle/>
          <a:p>
            <a:pPr>
              <a:lnSpc>
                <a:spcPct val="90000"/>
              </a:lnSpc>
            </a:pP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br>
              <a:rPr lang="nl-BE" sz="2300" kern="100" dirty="0">
                <a:effectLst/>
                <a:latin typeface="Aptos" panose="020B0004020202020204" pitchFamily="34" charset="0"/>
                <a:ea typeface="Aptos" panose="020B0004020202020204" pitchFamily="34" charset="0"/>
                <a:cs typeface="Times New Roman" panose="02020603050405020304" pitchFamily="18" charset="0"/>
              </a:rPr>
            </a:br>
            <a:br>
              <a:rPr lang="nl-BE" sz="1800" kern="100" dirty="0">
                <a:effectLst/>
                <a:latin typeface="Aptos" panose="020B0004020202020204" pitchFamily="34" charset="0"/>
                <a:ea typeface="Aptos" panose="020B0004020202020204" pitchFamily="34" charset="0"/>
                <a:cs typeface="Times New Roman" panose="02020603050405020304" pitchFamily="18" charset="0"/>
              </a:rPr>
            </a:br>
            <a:endParaRPr lang="nl-BE" sz="2300" dirty="0"/>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D28BD4F7-B00E-8888-4CD8-CF64A43FBFAF}"/>
              </a:ext>
            </a:extLst>
          </p:cNvPr>
          <p:cNvSpPr>
            <a:spLocks noGrp="1"/>
          </p:cNvSpPr>
          <p:nvPr>
            <p:ph idx="1"/>
          </p:nvPr>
        </p:nvSpPr>
        <p:spPr>
          <a:xfrm>
            <a:off x="4978918" y="1109145"/>
            <a:ext cx="6341016" cy="4603900"/>
          </a:xfrm>
        </p:spPr>
        <p:txBody>
          <a:bodyPr anchor="ctr">
            <a:noAutofit/>
          </a:bodyPr>
          <a:lstStyle/>
          <a:p>
            <a:pPr marL="0" indent="0">
              <a:buNone/>
            </a:pPr>
            <a:r>
              <a:rPr lang="nl-NL" dirty="0">
                <a:solidFill>
                  <a:srgbClr val="002060"/>
                </a:solidFill>
                <a:latin typeface="Arial" panose="020B0604020202020204" pitchFamily="34" charset="0"/>
                <a:cs typeface="Arial" panose="020B0604020202020204" pitchFamily="34" charset="0"/>
              </a:rPr>
              <a:t>Beste lezers,</a:t>
            </a:r>
          </a:p>
          <a:p>
            <a:pPr marL="0" indent="0">
              <a:buNone/>
            </a:pPr>
            <a:endParaRPr lang="nl-NL" dirty="0">
              <a:solidFill>
                <a:srgbClr val="002060"/>
              </a:solidFill>
              <a:latin typeface="Arial" panose="020B0604020202020204" pitchFamily="34" charset="0"/>
              <a:cs typeface="Arial" panose="020B0604020202020204" pitchFamily="34" charset="0"/>
            </a:endParaRPr>
          </a:p>
          <a:p>
            <a:pPr marL="0" indent="0">
              <a:buNone/>
            </a:pPr>
            <a:r>
              <a:rPr lang="nl-NL" dirty="0">
                <a:solidFill>
                  <a:srgbClr val="002060"/>
                </a:solidFill>
                <a:latin typeface="Arial" panose="020B0604020202020204" pitchFamily="34" charset="0"/>
                <a:cs typeface="Arial" panose="020B0604020202020204" pitchFamily="34" charset="0"/>
              </a:rPr>
              <a:t>Namens het team van </a:t>
            </a:r>
            <a:r>
              <a:rPr lang="nl-NL" dirty="0" err="1">
                <a:solidFill>
                  <a:srgbClr val="002060"/>
                </a:solidFill>
                <a:latin typeface="Arial" panose="020B0604020202020204" pitchFamily="34" charset="0"/>
                <a:cs typeface="Arial" panose="020B0604020202020204" pitchFamily="34" charset="0"/>
              </a:rPr>
              <a:t>Nurza</a:t>
            </a:r>
            <a:r>
              <a:rPr lang="nl-NL" dirty="0">
                <a:solidFill>
                  <a:srgbClr val="002060"/>
                </a:solidFill>
                <a:latin typeface="Arial" panose="020B0604020202020204" pitchFamily="34" charset="0"/>
                <a:cs typeface="Arial" panose="020B0604020202020204" pitchFamily="34" charset="0"/>
              </a:rPr>
              <a:t> wil ik jullie hartelijk bedanken voor het doorlezen van de veel gestelde vragen over de Katz-schaal (2) op onze website. We hopen dat deze informatie duidelijk en nuttig voor jullie is geweest.</a:t>
            </a:r>
          </a:p>
          <a:p>
            <a:pPr marL="0" indent="0">
              <a:buNone/>
            </a:pPr>
            <a:r>
              <a:rPr lang="nl-NL" dirty="0">
                <a:solidFill>
                  <a:srgbClr val="002060"/>
                </a:solidFill>
                <a:latin typeface="Arial" panose="020B0604020202020204" pitchFamily="34" charset="0"/>
                <a:cs typeface="Arial" panose="020B0604020202020204" pitchFamily="34" charset="0"/>
              </a:rPr>
              <a:t>Jullie tijd en interesse in dit onderwerp worden zeer gewaardeerd. Mocht je nog vragen hebben of meer hulp nodig hebben, aarzel dan niet om contact met ons op te nemen. We staan altijd klaar om jullie te helpen.</a:t>
            </a:r>
          </a:p>
          <a:p>
            <a:pPr marL="0" indent="0">
              <a:buNone/>
            </a:pPr>
            <a:r>
              <a:rPr lang="nl-NL" dirty="0">
                <a:solidFill>
                  <a:srgbClr val="002060"/>
                </a:solidFill>
                <a:latin typeface="Arial" panose="020B0604020202020204" pitchFamily="34" charset="0"/>
                <a:cs typeface="Arial" panose="020B0604020202020204" pitchFamily="34" charset="0"/>
              </a:rPr>
              <a:t>Nogmaals dank voor jullie aandacht en steun. We hopen dat jullie veel baat hebben bij de kennis die jullie hebben opgedaan over de Katz-schaal.</a:t>
            </a:r>
          </a:p>
          <a:p>
            <a:pPr marL="0" indent="0">
              <a:buNone/>
            </a:pPr>
            <a:endParaRPr lang="nl-NL" dirty="0">
              <a:solidFill>
                <a:srgbClr val="002060"/>
              </a:solidFill>
              <a:latin typeface="Arial" panose="020B0604020202020204" pitchFamily="34" charset="0"/>
              <a:cs typeface="Arial" panose="020B0604020202020204" pitchFamily="34" charset="0"/>
            </a:endParaRPr>
          </a:p>
          <a:p>
            <a:pPr marL="0" indent="0">
              <a:buNone/>
            </a:pPr>
            <a:r>
              <a:rPr lang="nl-NL" dirty="0">
                <a:solidFill>
                  <a:srgbClr val="002060"/>
                </a:solidFill>
                <a:latin typeface="Arial" panose="020B0604020202020204" pitchFamily="34" charset="0"/>
                <a:cs typeface="Arial" panose="020B0604020202020204" pitchFamily="34" charset="0"/>
              </a:rPr>
              <a:t>Met vriendelijke groet,</a:t>
            </a:r>
          </a:p>
          <a:p>
            <a:pPr marL="0" indent="0">
              <a:buNone/>
            </a:pPr>
            <a:r>
              <a:rPr lang="nl-NL" dirty="0">
                <a:solidFill>
                  <a:srgbClr val="002060"/>
                </a:solidFill>
                <a:latin typeface="Arial" panose="020B0604020202020204" pitchFamily="34" charset="0"/>
                <a:cs typeface="Arial" panose="020B0604020202020204" pitchFamily="34" charset="0"/>
              </a:rPr>
              <a:t>Het team van </a:t>
            </a:r>
            <a:r>
              <a:rPr lang="nl-NL" dirty="0" err="1">
                <a:solidFill>
                  <a:srgbClr val="002060"/>
                </a:solidFill>
                <a:latin typeface="Arial" panose="020B0604020202020204" pitchFamily="34" charset="0"/>
                <a:cs typeface="Arial" panose="020B0604020202020204" pitchFamily="34" charset="0"/>
              </a:rPr>
              <a:t>Nurza</a:t>
            </a:r>
            <a:endParaRPr lang="nl-BE" dirty="0">
              <a:solidFill>
                <a:srgbClr val="002060"/>
              </a:solidFill>
              <a:latin typeface="Arial" panose="020B0604020202020204" pitchFamily="34" charset="0"/>
              <a:cs typeface="Arial" panose="020B0604020202020204" pitchFamily="34" charset="0"/>
            </a:endParaRP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BE"/>
          </a:p>
        </p:txBody>
      </p:sp>
      <p:pic>
        <p:nvPicPr>
          <p:cNvPr id="5" name="Afbeelding 4">
            <a:extLst>
              <a:ext uri="{FF2B5EF4-FFF2-40B4-BE49-F238E27FC236}">
                <a16:creationId xmlns:a16="http://schemas.microsoft.com/office/drawing/2014/main" id="{A567C698-0DF4-C659-197B-DFF4E32B4C79}"/>
              </a:ext>
            </a:extLst>
          </p:cNvPr>
          <p:cNvPicPr>
            <a:picLocks noChangeAspect="1"/>
          </p:cNvPicPr>
          <p:nvPr/>
        </p:nvPicPr>
        <p:blipFill>
          <a:blip r:embed="rId2"/>
          <a:srcRect/>
          <a:stretch/>
        </p:blipFill>
        <p:spPr>
          <a:xfrm>
            <a:off x="5912171" y="1296439"/>
            <a:ext cx="3895864" cy="3895864"/>
          </a:xfrm>
          <a:prstGeom prst="rect">
            <a:avLst/>
          </a:prstGeom>
        </p:spPr>
      </p:pic>
    </p:spTree>
    <p:extLst>
      <p:ext uri="{BB962C8B-B14F-4D97-AF65-F5344CB8AC3E}">
        <p14:creationId xmlns:p14="http://schemas.microsoft.com/office/powerpoint/2010/main" val="12990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428</TotalTime>
  <Words>989</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Times New Roman</vt:lpstr>
      <vt:lpstr>Trebuchet MS</vt:lpstr>
      <vt:lpstr>Wingdings 3</vt:lpstr>
      <vt:lpstr>Facet</vt:lpstr>
      <vt:lpstr>Veel gestelde vragen? Katz – schaal (2) </vt:lpstr>
      <vt:lpstr>Bij het scoren van de Katz-schaal kijk je naar de mate waarin de patiënt zelf in staat is om deze activiteiten uit te voeren, zonder hulp van anderen.  </vt:lpstr>
      <vt:lpstr>  Het is belangrijk om dit zorgvuldig en nauwkeurig te doen, zodat de patiënt de beste zorg en begeleiding krijgt die hij of zij nodig heeft. </vt:lpstr>
      <vt:lpstr> Door de afhankelijkheids- of zelfredzaamheidsgraad van de patiënt in kaart te brengen, kunnen zorgverleners een zorgplan op maat opstellen dat aansluit bij de specifieke behoeften en mogelijkheden van de patiënt. </vt:lpstr>
      <vt:lpstr>De situatie die in deze tekst wordt beschreven, betreft een nauwkeurige beoordeling van medische dossiers door een zorgverlener waarbij elke situatie uitgebreid wordt geanalyseerd en gedocumenteerd volgens de Richtlijnen van het RIZIV.  </vt:lpstr>
      <vt:lpstr>De juiste informatie in het verpleegdossier zorgt ervoor dat de verpleegkundige en andere zorgverleners een goed beeld hebben van de gezondheidstoestand, de zorgbehoefte en de zorggeschiedenis van de patiënt. </vt:lpstr>
      <vt:lpstr>Kwaliteitszorg is essentieel in de gezondheidszorg omdat het de veiligheid, effectiviteit en efficiëntie van de zorg verbetert.    </vt:lpstr>
      <vt:lpstr>  Al met al is de opvolging van de wettelijke bepalingen vanuit het RIZIV essentieel voor het garanderen van een goed functionerend gezondheidszorgstelsel en het verzekeren van kwalitatieve zorg voor alle patiënten.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aandachtspunten</dc:title>
  <dc:creator>Christine Lemmens</dc:creator>
  <cp:lastModifiedBy>Chris Timmermans</cp:lastModifiedBy>
  <cp:revision>10</cp:revision>
  <dcterms:created xsi:type="dcterms:W3CDTF">2024-04-28T07:04:51Z</dcterms:created>
  <dcterms:modified xsi:type="dcterms:W3CDTF">2024-05-29T14:50:37Z</dcterms:modified>
</cp:coreProperties>
</file>