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3" r:id="rId1"/>
  </p:sldMasterIdLst>
  <p:notesMasterIdLst>
    <p:notesMasterId r:id="rId16"/>
  </p:notesMasterIdLst>
  <p:sldIdLst>
    <p:sldId id="266" r:id="rId2"/>
    <p:sldId id="275" r:id="rId3"/>
    <p:sldId id="257" r:id="rId4"/>
    <p:sldId id="286" r:id="rId5"/>
    <p:sldId id="277" r:id="rId6"/>
    <p:sldId id="285" r:id="rId7"/>
    <p:sldId id="278" r:id="rId8"/>
    <p:sldId id="279" r:id="rId9"/>
    <p:sldId id="280" r:id="rId10"/>
    <p:sldId id="281" r:id="rId11"/>
    <p:sldId id="283" r:id="rId12"/>
    <p:sldId id="282" r:id="rId13"/>
    <p:sldId id="284"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0904C513-D171-4380-8F0C-A0C2D9024222}">
          <p14:sldIdLst>
            <p14:sldId id="266"/>
            <p14:sldId id="275"/>
            <p14:sldId id="257"/>
            <p14:sldId id="286"/>
            <p14:sldId id="277"/>
            <p14:sldId id="285"/>
            <p14:sldId id="278"/>
            <p14:sldId id="279"/>
            <p14:sldId id="280"/>
            <p14:sldId id="281"/>
            <p14:sldId id="283"/>
            <p14:sldId id="282"/>
            <p14:sldId id="284"/>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78" d="100"/>
          <a:sy n="178" d="100"/>
        </p:scale>
        <p:origin x="130" y="4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5F720-558D-4C9F-BF61-A47F37A2A494}" type="datetimeFigureOut">
              <a:rPr lang="nl-BE" smtClean="0"/>
              <a:t>29/05/2024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E24F11-367D-48EA-BDD0-D104D4C06362}" type="slidenum">
              <a:rPr lang="nl-BE" smtClean="0"/>
              <a:t>‹#›</a:t>
            </a:fld>
            <a:endParaRPr lang="nl-BE"/>
          </a:p>
        </p:txBody>
      </p:sp>
    </p:spTree>
    <p:extLst>
      <p:ext uri="{BB962C8B-B14F-4D97-AF65-F5344CB8AC3E}">
        <p14:creationId xmlns:p14="http://schemas.microsoft.com/office/powerpoint/2010/main" val="3241686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404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137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041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5564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6351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010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2815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457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741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821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82954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603646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88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897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480145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Tree>
    <p:extLst>
      <p:ext uri="{BB962C8B-B14F-4D97-AF65-F5344CB8AC3E}">
        <p14:creationId xmlns:p14="http://schemas.microsoft.com/office/powerpoint/2010/main" val="225812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099522"/>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2" name="Straight Connector 6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6" name="Isosceles Triangle 6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0" name="Isosceles Triangle 6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1" name="Isosceles Triangle 7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grpSp>
      <p:sp>
        <p:nvSpPr>
          <p:cNvPr id="2" name="Titel 1">
            <a:extLst>
              <a:ext uri="{FF2B5EF4-FFF2-40B4-BE49-F238E27FC236}">
                <a16:creationId xmlns:a16="http://schemas.microsoft.com/office/drawing/2014/main" id="{B0051C94-29AD-52BB-2E0D-5F074D5B742A}"/>
              </a:ext>
            </a:extLst>
          </p:cNvPr>
          <p:cNvSpPr>
            <a:spLocks noGrp="1"/>
          </p:cNvSpPr>
          <p:nvPr>
            <p:ph type="title"/>
          </p:nvPr>
        </p:nvSpPr>
        <p:spPr>
          <a:xfrm>
            <a:off x="1600199" y="4571998"/>
            <a:ext cx="7673801" cy="1587591"/>
          </a:xfrm>
        </p:spPr>
        <p:txBody>
          <a:bodyPr vert="horz" lIns="91440" tIns="45720" rIns="91440" bIns="45720" rtlCol="0" anchor="b">
            <a:normAutofit/>
          </a:bodyPr>
          <a:lstStyle/>
          <a:p>
            <a:pPr algn="ctr">
              <a:lnSpc>
                <a:spcPct val="90000"/>
              </a:lnSpc>
            </a:pPr>
            <a:r>
              <a:rPr lang="en-US" dirty="0" err="1">
                <a:solidFill>
                  <a:srgbClr val="002060"/>
                </a:solidFill>
                <a:latin typeface="Arial" panose="020B0604020202020204" pitchFamily="34" charset="0"/>
                <a:cs typeface="Arial" panose="020B0604020202020204" pitchFamily="34" charset="0"/>
              </a:rPr>
              <a:t>Veel</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gestelde</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vragen</a:t>
            </a:r>
            <a:r>
              <a:rPr lang="en-US" dirty="0">
                <a:solidFill>
                  <a:srgbClr val="002060"/>
                </a:solidFill>
                <a:latin typeface="Arial" panose="020B0604020202020204" pitchFamily="34" charset="0"/>
                <a:cs typeface="Arial" panose="020B0604020202020204" pitchFamily="34" charset="0"/>
              </a:rPr>
              <a:t>?</a:t>
            </a:r>
            <a:br>
              <a:rPr lang="en-US" kern="1200" dirty="0">
                <a:solidFill>
                  <a:srgbClr val="002060"/>
                </a:solidFill>
                <a:latin typeface="Arial" panose="020B0604020202020204" pitchFamily="34" charset="0"/>
                <a:cs typeface="Arial" panose="020B0604020202020204" pitchFamily="34" charset="0"/>
              </a:rPr>
            </a:br>
            <a:r>
              <a:rPr lang="en-US" kern="1200" dirty="0">
                <a:solidFill>
                  <a:srgbClr val="002060"/>
                </a:solidFill>
                <a:latin typeface="Arial" panose="020B0604020202020204" pitchFamily="34" charset="0"/>
                <a:cs typeface="Arial" panose="020B0604020202020204" pitchFamily="34" charset="0"/>
              </a:rPr>
              <a:t>Katz – </a:t>
            </a:r>
            <a:r>
              <a:rPr lang="en-US" kern="1200" dirty="0" err="1">
                <a:solidFill>
                  <a:srgbClr val="002060"/>
                </a:solidFill>
                <a:latin typeface="Arial" panose="020B0604020202020204" pitchFamily="34" charset="0"/>
                <a:cs typeface="Arial" panose="020B0604020202020204" pitchFamily="34" charset="0"/>
              </a:rPr>
              <a:t>schaal</a:t>
            </a:r>
            <a:r>
              <a:rPr lang="en-US" kern="1200" dirty="0">
                <a:solidFill>
                  <a:srgbClr val="002060"/>
                </a:solidFill>
                <a:latin typeface="Arial" panose="020B0604020202020204" pitchFamily="34" charset="0"/>
                <a:cs typeface="Arial" panose="020B0604020202020204" pitchFamily="34" charset="0"/>
              </a:rPr>
              <a:t> (1)</a:t>
            </a:r>
            <a:br>
              <a:rPr lang="en-US" sz="2300" kern="1200" dirty="0">
                <a:solidFill>
                  <a:schemeClr val="accent1"/>
                </a:solidFill>
                <a:latin typeface="+mj-lt"/>
                <a:ea typeface="+mj-ea"/>
                <a:cs typeface="+mj-cs"/>
              </a:rPr>
            </a:br>
            <a:endParaRPr lang="en-US" sz="2300" kern="1200" dirty="0">
              <a:solidFill>
                <a:schemeClr val="accent1"/>
              </a:solidFill>
              <a:latin typeface="+mj-lt"/>
              <a:ea typeface="+mj-ea"/>
              <a:cs typeface="+mj-cs"/>
            </a:endParaRP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A957E481-C81D-50E6-6B20-DC5EDCF4FA6F}"/>
              </a:ext>
            </a:extLst>
          </p:cNvPr>
          <p:cNvPicPr>
            <a:picLocks noGrp="1" noChangeAspect="1"/>
          </p:cNvPicPr>
          <p:nvPr>
            <p:ph idx="1"/>
          </p:nvPr>
        </p:nvPicPr>
        <p:blipFill>
          <a:blip r:embed="rId2"/>
          <a:stretch>
            <a:fillRect/>
          </a:stretch>
        </p:blipFill>
        <p:spPr>
          <a:xfrm>
            <a:off x="1600201" y="1773780"/>
            <a:ext cx="7625162" cy="2478177"/>
          </a:xfrm>
          <a:prstGeom prst="rect">
            <a:avLst/>
          </a:prstGeom>
        </p:spPr>
      </p:pic>
    </p:spTree>
    <p:extLst>
      <p:ext uri="{BB962C8B-B14F-4D97-AF65-F5344CB8AC3E}">
        <p14:creationId xmlns:p14="http://schemas.microsoft.com/office/powerpoint/2010/main" val="4239692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Continentie</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5681609"/>
          </a:xfrm>
        </p:spPr>
        <p:txBody>
          <a:bodyPr anchor="ctr">
            <a:noAutofit/>
          </a:bodyPr>
          <a:lstStyle/>
          <a:p>
            <a:pPr marL="0" indent="0">
              <a:lnSpc>
                <a:spcPct val="107000"/>
              </a:lnSpc>
              <a:spcAft>
                <a:spcPts val="800"/>
              </a:spcAft>
              <a:buNone/>
            </a:pPr>
            <a:r>
              <a:rPr lang="nl-BE" sz="1200" b="1" u="sng" kern="100" dirty="0">
                <a:effectLst/>
                <a:latin typeface="Arial" panose="020B0604020202020204" pitchFamily="34" charset="0"/>
                <a:ea typeface="Calibri" panose="020F0502020204030204" pitchFamily="34" charset="0"/>
                <a:cs typeface="Arial" panose="020B0604020202020204" pitchFamily="34" charset="0"/>
              </a:rPr>
              <a:t>Continentie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1</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continent voor urine en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r>
              <a:rPr lang="nl-BE" sz="1200" kern="1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2</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accidenteel incontinent voor urine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r>
              <a:rPr lang="nl-BE" sz="1200" kern="100" dirty="0">
                <a:effectLst/>
                <a:latin typeface="Arial" panose="020B0604020202020204" pitchFamily="34" charset="0"/>
                <a:ea typeface="Calibri" panose="020F0502020204030204" pitchFamily="34" charset="0"/>
                <a:cs typeface="Arial" panose="020B0604020202020204" pitchFamily="34" charset="0"/>
              </a:rPr>
              <a:t> (inclusief blaassonde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kunstaars</a:t>
            </a:r>
            <a:r>
              <a:rPr lang="nl-BE" sz="1200" kern="100" dirty="0">
                <a:effectLst/>
                <a:latin typeface="Arial" panose="020B0604020202020204" pitchFamily="34" charset="0"/>
                <a:ea typeface="Calibri" panose="020F0502020204030204" pitchFamily="34" charset="0"/>
                <a:cs typeface="Arial" panose="020B0604020202020204" pitchFamily="34" charset="0"/>
              </a:rPr>
              <a:t>) </a:t>
            </a:r>
          </a:p>
          <a:p>
            <a:pPr lvl="2"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3 mogelijkheden: </a:t>
            </a:r>
          </a:p>
          <a:p>
            <a:pPr lvl="2"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occasioneel, </a:t>
            </a:r>
            <a:r>
              <a:rPr lang="nl-BE" sz="1200" kern="100" dirty="0" err="1">
                <a:effectLst/>
                <a:latin typeface="Arial" panose="020B0604020202020204" pitchFamily="34" charset="0"/>
                <a:ea typeface="Calibri" panose="020F0502020204030204" pitchFamily="34" charset="0"/>
                <a:cs typeface="Arial" panose="020B0604020202020204" pitchFamily="34" charset="0"/>
              </a:rPr>
              <a:t>dwz</a:t>
            </a:r>
            <a:r>
              <a:rPr lang="nl-BE" sz="1200" kern="100" dirty="0">
                <a:effectLst/>
                <a:latin typeface="Arial" panose="020B0604020202020204" pitchFamily="34" charset="0"/>
                <a:ea typeface="Calibri" panose="020F0502020204030204" pitchFamily="34" charset="0"/>
                <a:cs typeface="Arial" panose="020B0604020202020204" pitchFamily="34" charset="0"/>
              </a:rPr>
              <a:t> op onregelmatige tijdstippen gedurende het etmaal onvrijwillig urine- en/of stoelgangverlies, zoals bij </a:t>
            </a:r>
            <a:r>
              <a:rPr lang="nl-BE" sz="1200" kern="100" dirty="0" err="1">
                <a:effectLst/>
                <a:latin typeface="Arial" panose="020B0604020202020204" pitchFamily="34" charset="0"/>
                <a:ea typeface="Calibri" panose="020F0502020204030204" pitchFamily="34" charset="0"/>
                <a:cs typeface="Arial" panose="020B0604020202020204" pitchFamily="34" charset="0"/>
              </a:rPr>
              <a:t>stress-incontinentie</a:t>
            </a:r>
            <a:r>
              <a:rPr lang="nl-BE" sz="1200" kern="100" dirty="0">
                <a:effectLst/>
                <a:latin typeface="Arial" panose="020B0604020202020204" pitchFamily="34" charset="0"/>
                <a:ea typeface="Calibri" panose="020F0502020204030204" pitchFamily="34" charset="0"/>
                <a:cs typeface="Arial" panose="020B0604020202020204" pitchFamily="34" charset="0"/>
              </a:rPr>
              <a:t> of druppelincontinentie, uitsluitend nachtelijk urine-incontinent is , nachtelijk urine-incontinent is en occasioneel urine-incontinent is of</a:t>
            </a:r>
          </a:p>
          <a:p>
            <a:pPr lvl="2"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draagt een </a:t>
            </a:r>
            <a:r>
              <a:rPr lang="nl-BE" sz="1200" kern="100" dirty="0" err="1">
                <a:effectLst/>
                <a:latin typeface="Arial" panose="020B0604020202020204" pitchFamily="34" charset="0"/>
                <a:ea typeface="Calibri" panose="020F0502020204030204" pitchFamily="34" charset="0"/>
                <a:cs typeface="Arial" panose="020B0604020202020204" pitchFamily="34" charset="0"/>
              </a:rPr>
              <a:t>kunstaars</a:t>
            </a:r>
            <a:r>
              <a:rPr lang="nl-BE" sz="1200" kern="100" dirty="0">
                <a:effectLst/>
                <a:latin typeface="Arial" panose="020B0604020202020204" pitchFamily="34" charset="0"/>
                <a:ea typeface="Calibri" panose="020F0502020204030204" pitchFamily="34" charset="0"/>
                <a:cs typeface="Arial" panose="020B0604020202020204" pitchFamily="34" charset="0"/>
              </a:rPr>
              <a:t>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urostomie</a:t>
            </a:r>
            <a:r>
              <a:rPr lang="nl-BE" sz="1200" kern="100" dirty="0">
                <a:effectLst/>
                <a:latin typeface="Arial" panose="020B0604020202020204" pitchFamily="34" charset="0"/>
                <a:ea typeface="Calibri" panose="020F0502020204030204" pitchFamily="34" charset="0"/>
                <a:cs typeface="Arial" panose="020B0604020202020204" pitchFamily="34" charset="0"/>
              </a:rPr>
              <a:t> of een verblijfsonde of </a:t>
            </a:r>
          </a:p>
          <a:p>
            <a:pPr lvl="2"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doet zelf </a:t>
            </a:r>
            <a:r>
              <a:rPr lang="nl-BE" sz="1200" kern="100" dirty="0" err="1">
                <a:effectLst/>
                <a:latin typeface="Arial" panose="020B0604020202020204" pitchFamily="34" charset="0"/>
                <a:ea typeface="Calibri" panose="020F0502020204030204" pitchFamily="34" charset="0"/>
                <a:cs typeface="Arial" panose="020B0604020202020204" pitchFamily="34" charset="0"/>
              </a:rPr>
              <a:t>autosondage</a:t>
            </a:r>
            <a:r>
              <a:rPr lang="nl-BE" sz="1200" kern="100" dirty="0">
                <a:effectLst/>
                <a:latin typeface="Arial" panose="020B0604020202020204" pitchFamily="34" charset="0"/>
                <a:ea typeface="Calibri" panose="020F0502020204030204" pitchFamily="34" charset="0"/>
                <a:cs typeface="Arial" panose="020B0604020202020204" pitchFamily="34" charset="0"/>
              </a:rPr>
              <a:t> </a:t>
            </a: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CA27015C-C07B-0F08-C80F-BAD5CC1AF737}"/>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2397634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Continentie</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5681609"/>
          </a:xfrm>
        </p:spPr>
        <p:txBody>
          <a:bodyPr anchor="ctr">
            <a:noAutofit/>
          </a:bodyPr>
          <a:lstStyle/>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3</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incontinent voor urine (inclusief mictietraining) of voor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r>
              <a:rPr lang="nl-BE" sz="1200" kern="100" dirty="0">
                <a:effectLst/>
                <a:latin typeface="Arial" panose="020B0604020202020204" pitchFamily="34" charset="0"/>
                <a:ea typeface="Calibri" panose="020F0502020204030204" pitchFamily="34" charset="0"/>
                <a:cs typeface="Arial" panose="020B0604020202020204" pitchFamily="34" charset="0"/>
              </a:rPr>
              <a:t> </a:t>
            </a:r>
          </a:p>
          <a:p>
            <a:pPr lvl="2"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2 mogelijkheden: </a:t>
            </a:r>
          </a:p>
          <a:p>
            <a:pPr lvl="2"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voortdurend last van onvrijwillig urine-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faecesverlies</a:t>
            </a:r>
            <a:r>
              <a:rPr lang="nl-BE" sz="1200" kern="100" dirty="0">
                <a:effectLst/>
                <a:latin typeface="Arial" panose="020B0604020202020204" pitchFamily="34" charset="0"/>
                <a:ea typeface="Calibri" panose="020F0502020204030204" pitchFamily="34" charset="0"/>
                <a:cs typeface="Arial" panose="020B0604020202020204" pitchFamily="34" charset="0"/>
              </a:rPr>
              <a:t> of hij is slechts continent ten gevolge van mictietraining (minimum 4 keer overdag een geïndividualiseerde toiletbegeleiding met vermelding in het zorgplan, het verpleegkundig of het verzorgingsdossier)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catheterisatie</a:t>
            </a:r>
            <a:r>
              <a:rPr lang="nl-BE" sz="1200" kern="100" dirty="0">
                <a:effectLst/>
                <a:latin typeface="Arial" panose="020B0604020202020204" pitchFamily="34" charset="0"/>
                <a:ea typeface="Calibri" panose="020F0502020204030204" pitchFamily="34" charset="0"/>
                <a:cs typeface="Arial" panose="020B0604020202020204" pitchFamily="34" charset="0"/>
              </a:rPr>
              <a:t> door derden, of </a:t>
            </a:r>
          </a:p>
          <a:p>
            <a:pPr lvl="2"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vertoont een bestendig onaangepast gedrag bij het verwijderen van urine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4</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incontinent voor urine en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r>
              <a:rPr lang="nl-BE" sz="1200" kern="100" dirty="0">
                <a:effectLst/>
                <a:latin typeface="Arial" panose="020B0604020202020204" pitchFamily="34" charset="0"/>
                <a:ea typeface="Calibri" panose="020F0502020204030204" pitchFamily="34" charset="0"/>
                <a:cs typeface="Arial" panose="020B0604020202020204" pitchFamily="34" charset="0"/>
              </a:rPr>
              <a:t> </a:t>
            </a:r>
          </a:p>
          <a:p>
            <a:pPr lvl="1"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2 mogelijkheden:</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voortdurend last van onvrijwillig verlies van urine en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r>
              <a:rPr lang="nl-BE" sz="1200" kern="100" dirty="0">
                <a:effectLst/>
                <a:latin typeface="Arial" panose="020B0604020202020204" pitchFamily="34" charset="0"/>
                <a:ea typeface="Calibri" panose="020F0502020204030204" pitchFamily="34" charset="0"/>
                <a:cs typeface="Arial" panose="020B0604020202020204" pitchFamily="34" charset="0"/>
              </a:rPr>
              <a:t>, is dus incontinent voor urine en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r>
              <a:rPr lang="nl-BE" sz="1200" kern="100" dirty="0">
                <a:effectLst/>
                <a:latin typeface="Arial" panose="020B0604020202020204" pitchFamily="34" charset="0"/>
                <a:ea typeface="Calibri" panose="020F0502020204030204" pitchFamily="34" charset="0"/>
                <a:cs typeface="Arial" panose="020B0604020202020204" pitchFamily="34" charset="0"/>
              </a:rPr>
              <a:t>, of </a:t>
            </a:r>
          </a:p>
          <a:p>
            <a:pPr lvl="1"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vertoont een bestendig onaangepast gedrag bij het verwijderen van urine en </a:t>
            </a:r>
            <a:r>
              <a:rPr lang="nl-BE" sz="1200" kern="100" dirty="0" err="1">
                <a:effectLst/>
                <a:latin typeface="Arial" panose="020B0604020202020204" pitchFamily="34" charset="0"/>
                <a:ea typeface="Calibri" panose="020F0502020204030204" pitchFamily="34" charset="0"/>
                <a:cs typeface="Arial" panose="020B0604020202020204" pitchFamily="34" charset="0"/>
              </a:rPr>
              <a:t>faeces</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7DFFE1C7-32C2-AFAF-E193-A9A5C5DD72D7}"/>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560424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Eten</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5681609"/>
          </a:xfrm>
        </p:spPr>
        <p:txBody>
          <a:bodyPr anchor="ctr">
            <a:noAutofit/>
          </a:bodyPr>
          <a:lstStyle/>
          <a:p>
            <a:pPr marL="0" indent="0">
              <a:lnSpc>
                <a:spcPct val="107000"/>
              </a:lnSpc>
              <a:spcAft>
                <a:spcPts val="800"/>
              </a:spcAft>
              <a:buNone/>
            </a:pPr>
            <a:r>
              <a:rPr lang="nl-BE" sz="1200" b="1" u="sng" kern="100" dirty="0">
                <a:effectLst/>
                <a:latin typeface="Arial" panose="020B0604020202020204" pitchFamily="34" charset="0"/>
                <a:ea typeface="Calibri" panose="020F0502020204030204" pitchFamily="34" charset="0"/>
                <a:cs typeface="Arial" panose="020B0604020202020204" pitchFamily="34" charset="0"/>
              </a:rPr>
              <a:t>Eten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1</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kan alleen eten en drinken </a:t>
            </a:r>
          </a:p>
          <a:p>
            <a:pPr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Kan volledig zelfstandig eten en drinken.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2</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vooraf hulp nodig om te eten of te drinken </a:t>
            </a:r>
          </a:p>
          <a:p>
            <a:pPr lvl="2"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2 mogelijkheden: </a:t>
            </a:r>
          </a:p>
          <a:p>
            <a:pPr lvl="2"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voornamelijk voorafgaandelijke hulp nodig bij het eten of drinken (bijvoorbeeld smeren en beleggen van brood, voorsnijden van vlees, uitschenken van drank, …), of</a:t>
            </a:r>
          </a:p>
          <a:p>
            <a:pPr lvl="2"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kan zelfstandig eten en drinken met aangepaste hulpmiddelen of met occasionele hulp van derden of mits stimulering en zonder dat daarvoor een continu toezicht en/of continue aanwezigheid vereist is </a:t>
            </a: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67A99E5D-4C64-3879-064E-856789FF9C0F}"/>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333611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Eten</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5681609"/>
          </a:xfrm>
        </p:spPr>
        <p:txBody>
          <a:bodyPr anchor="ctr">
            <a:noAutofit/>
          </a:bodyPr>
          <a:lstStyle/>
          <a:p>
            <a:pPr marL="0" indent="0">
              <a:lnSpc>
                <a:spcPct val="107000"/>
              </a:lnSpc>
              <a:spcAft>
                <a:spcPts val="800"/>
              </a:spcAft>
              <a:buNone/>
            </a:pPr>
            <a:endParaRPr lang="nl-BE" sz="1200" b="1" u="sng"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3</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gedeeltelijke hulp nodig tijdens het eten of drinken </a:t>
            </a:r>
          </a:p>
          <a:p>
            <a:pPr lvl="1"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twee mogelijkheden:</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minstens gedurende de ganse hoofdmaaltijd, gedeeltelijke hulp nodig van derden, of </a:t>
            </a:r>
          </a:p>
          <a:p>
            <a:pPr lvl="1"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krijgt een continue geïndividualiseerde (één persoon die zich gedurende de hele maaltijd voor maximum drie patiënten bekommert om het innemen van de maaltijd) stimulering (bijvoorbeeld vocaal) en continu actief toezicht bij het innemen van voedsel of drank </a:t>
            </a:r>
            <a:r>
              <a:rPr lang="nl-BE" sz="1200" b="1" u="sng" kern="100" dirty="0">
                <a:effectLst/>
                <a:latin typeface="Arial" panose="020B0604020202020204" pitchFamily="34" charset="0"/>
                <a:ea typeface="Calibri" panose="020F0502020204030204" pitchFamily="34" charset="0"/>
                <a:cs typeface="Arial" panose="020B0604020202020204" pitchFamily="34" charset="0"/>
              </a:rPr>
              <a:t>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4</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volledig afhankelijk om te eten of te drinken </a:t>
            </a:r>
          </a:p>
          <a:p>
            <a:pPr marL="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Om te eten is de patiënt volledig afhankelijk van derden of van een voedingstechniek 	(sondevoeding, parenterale of enterale voeding,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EB3A497A-A41F-7D91-E940-4176246120D9}"/>
              </a:ext>
            </a:extLst>
          </p:cNvPr>
          <p:cNvPicPr>
            <a:picLocks noChangeAspect="1"/>
          </p:cNvPicPr>
          <p:nvPr/>
        </p:nvPicPr>
        <p:blipFill>
          <a:blip r:embed="rId2"/>
          <a:srcRect/>
          <a:stretch/>
        </p:blipFill>
        <p:spPr>
          <a:xfrm>
            <a:off x="5912171" y="1296438"/>
            <a:ext cx="3895864" cy="3895864"/>
          </a:xfrm>
          <a:prstGeom prst="rect">
            <a:avLst/>
          </a:prstGeom>
        </p:spPr>
      </p:pic>
    </p:spTree>
    <p:extLst>
      <p:ext uri="{BB962C8B-B14F-4D97-AF65-F5344CB8AC3E}">
        <p14:creationId xmlns:p14="http://schemas.microsoft.com/office/powerpoint/2010/main" val="3528211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Autofit/>
          </a:bodyPr>
          <a:lstStyle/>
          <a:p>
            <a:pPr marL="0" indent="0">
              <a:buNone/>
            </a:pPr>
            <a:r>
              <a:rPr lang="nl-NL" dirty="0">
                <a:solidFill>
                  <a:srgbClr val="002060"/>
                </a:solidFill>
                <a:latin typeface="Arial" panose="020B0604020202020204" pitchFamily="34" charset="0"/>
                <a:cs typeface="Arial" panose="020B0604020202020204" pitchFamily="34" charset="0"/>
              </a:rPr>
              <a:t>Beste lezers,</a:t>
            </a:r>
          </a:p>
          <a:p>
            <a:pPr marL="0" indent="0">
              <a:buNone/>
            </a:pPr>
            <a:endParaRPr lang="nl-NL" dirty="0">
              <a:solidFill>
                <a:srgbClr val="002060"/>
              </a:solidFill>
              <a:latin typeface="Arial" panose="020B0604020202020204" pitchFamily="34" charset="0"/>
              <a:cs typeface="Arial" panose="020B0604020202020204" pitchFamily="34" charset="0"/>
            </a:endParaRPr>
          </a:p>
          <a:p>
            <a:pPr marL="0" indent="0">
              <a:buNone/>
            </a:pPr>
            <a:r>
              <a:rPr lang="nl-NL" dirty="0">
                <a:solidFill>
                  <a:srgbClr val="002060"/>
                </a:solidFill>
                <a:latin typeface="Arial" panose="020B0604020202020204" pitchFamily="34" charset="0"/>
                <a:cs typeface="Arial" panose="020B0604020202020204" pitchFamily="34" charset="0"/>
              </a:rPr>
              <a:t>Namens het team van </a:t>
            </a:r>
            <a:r>
              <a:rPr lang="nl-NL" dirty="0" err="1">
                <a:solidFill>
                  <a:srgbClr val="002060"/>
                </a:solidFill>
                <a:latin typeface="Arial" panose="020B0604020202020204" pitchFamily="34" charset="0"/>
                <a:cs typeface="Arial" panose="020B0604020202020204" pitchFamily="34" charset="0"/>
              </a:rPr>
              <a:t>Nurza</a:t>
            </a:r>
            <a:r>
              <a:rPr lang="nl-NL" dirty="0">
                <a:solidFill>
                  <a:srgbClr val="002060"/>
                </a:solidFill>
                <a:latin typeface="Arial" panose="020B0604020202020204" pitchFamily="34" charset="0"/>
                <a:cs typeface="Arial" panose="020B0604020202020204" pitchFamily="34" charset="0"/>
              </a:rPr>
              <a:t> wil ik jullie hartelijk bedanken voor het doorlezen van de veel gestelde vragen over de Katz-schaal (1) op onze website. We hopen dat deze informatie duidelijk en nuttig voor jullie is geweest.</a:t>
            </a:r>
          </a:p>
          <a:p>
            <a:pPr marL="0" indent="0">
              <a:buNone/>
            </a:pPr>
            <a:r>
              <a:rPr lang="nl-NL" dirty="0">
                <a:solidFill>
                  <a:srgbClr val="002060"/>
                </a:solidFill>
                <a:latin typeface="Arial" panose="020B0604020202020204" pitchFamily="34" charset="0"/>
                <a:cs typeface="Arial" panose="020B0604020202020204" pitchFamily="34" charset="0"/>
              </a:rPr>
              <a:t>Jullie tijd en interesse in dit onderwerp worden zeer gewaardeerd. Mocht je nog vragen hebben of meer hulp nodig hebben, aarzel dan niet om contact met ons op te nemen. We staan altijd klaar om jullie te helpen.</a:t>
            </a:r>
          </a:p>
          <a:p>
            <a:pPr marL="0" indent="0">
              <a:buNone/>
            </a:pPr>
            <a:r>
              <a:rPr lang="nl-NL" dirty="0">
                <a:solidFill>
                  <a:srgbClr val="002060"/>
                </a:solidFill>
                <a:latin typeface="Arial" panose="020B0604020202020204" pitchFamily="34" charset="0"/>
                <a:cs typeface="Arial" panose="020B0604020202020204" pitchFamily="34" charset="0"/>
              </a:rPr>
              <a:t>Nogmaals dank voor jullie aandacht en steun. We hopen dat jullie veel baat hebben bij de kennis die jullie hebben opgedaan over de Katz-schaal.</a:t>
            </a:r>
          </a:p>
          <a:p>
            <a:pPr marL="0" indent="0">
              <a:buNone/>
            </a:pPr>
            <a:endParaRPr lang="nl-NL" dirty="0">
              <a:solidFill>
                <a:srgbClr val="002060"/>
              </a:solidFill>
              <a:latin typeface="Arial" panose="020B0604020202020204" pitchFamily="34" charset="0"/>
              <a:cs typeface="Arial" panose="020B0604020202020204" pitchFamily="34" charset="0"/>
            </a:endParaRPr>
          </a:p>
          <a:p>
            <a:pPr marL="0" indent="0">
              <a:buNone/>
            </a:pPr>
            <a:r>
              <a:rPr lang="nl-NL" dirty="0">
                <a:solidFill>
                  <a:srgbClr val="002060"/>
                </a:solidFill>
                <a:latin typeface="Arial" panose="020B0604020202020204" pitchFamily="34" charset="0"/>
                <a:cs typeface="Arial" panose="020B0604020202020204" pitchFamily="34" charset="0"/>
              </a:rPr>
              <a:t>Met vriendelijke groet,</a:t>
            </a:r>
          </a:p>
          <a:p>
            <a:pPr marL="0" indent="0">
              <a:buNone/>
            </a:pPr>
            <a:r>
              <a:rPr lang="nl-NL">
                <a:solidFill>
                  <a:srgbClr val="002060"/>
                </a:solidFill>
                <a:latin typeface="Arial" panose="020B0604020202020204" pitchFamily="34" charset="0"/>
                <a:cs typeface="Arial" panose="020B0604020202020204" pitchFamily="34" charset="0"/>
              </a:rPr>
              <a:t>Het </a:t>
            </a:r>
            <a:r>
              <a:rPr lang="nl-NL" dirty="0">
                <a:solidFill>
                  <a:srgbClr val="002060"/>
                </a:solidFill>
                <a:latin typeface="Arial" panose="020B0604020202020204" pitchFamily="34" charset="0"/>
                <a:cs typeface="Arial" panose="020B0604020202020204" pitchFamily="34" charset="0"/>
              </a:rPr>
              <a:t>team van </a:t>
            </a:r>
            <a:r>
              <a:rPr lang="nl-NL" dirty="0" err="1">
                <a:solidFill>
                  <a:srgbClr val="002060"/>
                </a:solidFill>
                <a:latin typeface="Arial" panose="020B0604020202020204" pitchFamily="34" charset="0"/>
                <a:cs typeface="Arial" panose="020B0604020202020204" pitchFamily="34" charset="0"/>
              </a:rPr>
              <a:t>Nurza</a:t>
            </a:r>
            <a:endParaRPr lang="nl-BE" dirty="0">
              <a:solidFill>
                <a:srgbClr val="002060"/>
              </a:solidFill>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A567C698-0DF4-C659-197B-DFF4E32B4C79}"/>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29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2" name="Straight Connector 6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6" name="Isosceles Triangle 6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0" name="Isosceles Triangle 6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1" name="Isosceles Triangle 7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grpSp>
      <p:sp>
        <p:nvSpPr>
          <p:cNvPr id="2" name="Titel 1">
            <a:extLst>
              <a:ext uri="{FF2B5EF4-FFF2-40B4-BE49-F238E27FC236}">
                <a16:creationId xmlns:a16="http://schemas.microsoft.com/office/drawing/2014/main" id="{B0051C94-29AD-52BB-2E0D-5F074D5B742A}"/>
              </a:ext>
            </a:extLst>
          </p:cNvPr>
          <p:cNvSpPr>
            <a:spLocks noGrp="1"/>
          </p:cNvSpPr>
          <p:nvPr>
            <p:ph type="title"/>
          </p:nvPr>
        </p:nvSpPr>
        <p:spPr>
          <a:xfrm>
            <a:off x="1600199" y="4571998"/>
            <a:ext cx="7673801" cy="1587591"/>
          </a:xfrm>
        </p:spPr>
        <p:txBody>
          <a:bodyPr vert="horz" lIns="91440" tIns="45720" rIns="91440" bIns="45720" rtlCol="0" anchor="b">
            <a:normAutofit/>
          </a:bodyPr>
          <a:lstStyle/>
          <a:p>
            <a:pPr algn="ctr">
              <a:lnSpc>
                <a:spcPct val="90000"/>
              </a:lnSpc>
            </a:pPr>
            <a:br>
              <a:rPr lang="en-US" sz="2300" kern="1200" dirty="0">
                <a:solidFill>
                  <a:schemeClr val="accent1"/>
                </a:solidFill>
                <a:latin typeface="+mj-lt"/>
                <a:ea typeface="+mj-ea"/>
                <a:cs typeface="+mj-cs"/>
              </a:rPr>
            </a:br>
            <a:endParaRPr lang="en-US" sz="2300" kern="1200" dirty="0">
              <a:solidFill>
                <a:schemeClr val="accent1"/>
              </a:solidFill>
              <a:latin typeface="+mj-lt"/>
              <a:ea typeface="+mj-ea"/>
              <a:cs typeface="+mj-cs"/>
            </a:endParaRPr>
          </a:p>
        </p:txBody>
      </p:sp>
      <p:graphicFrame>
        <p:nvGraphicFramePr>
          <p:cNvPr id="6" name="Tijdelijke aanduiding voor inhoud 5">
            <a:extLst>
              <a:ext uri="{FF2B5EF4-FFF2-40B4-BE49-F238E27FC236}">
                <a16:creationId xmlns:a16="http://schemas.microsoft.com/office/drawing/2014/main" id="{0EFB6EB1-6409-35FD-C000-103D9EF90EA5}"/>
              </a:ext>
            </a:extLst>
          </p:cNvPr>
          <p:cNvGraphicFramePr>
            <a:graphicFrameLocks noGrp="1"/>
          </p:cNvGraphicFramePr>
          <p:nvPr>
            <p:ph idx="1"/>
            <p:extLst>
              <p:ext uri="{D42A27DB-BD31-4B8C-83A1-F6EECF244321}">
                <p14:modId xmlns:p14="http://schemas.microsoft.com/office/powerpoint/2010/main" val="1604879948"/>
              </p:ext>
            </p:extLst>
          </p:nvPr>
        </p:nvGraphicFramePr>
        <p:xfrm>
          <a:off x="1208855" y="267048"/>
          <a:ext cx="7778045" cy="6431703"/>
        </p:xfrm>
        <a:graphic>
          <a:graphicData uri="http://schemas.openxmlformats.org/drawingml/2006/table">
            <a:tbl>
              <a:tblPr firstRow="1" firstCol="1" bandRow="1">
                <a:tableStyleId>{5C22544A-7EE6-4342-B048-85BDC9FD1C3A}</a:tableStyleId>
              </a:tblPr>
              <a:tblGrid>
                <a:gridCol w="862620">
                  <a:extLst>
                    <a:ext uri="{9D8B030D-6E8A-4147-A177-3AD203B41FA5}">
                      <a16:colId xmlns:a16="http://schemas.microsoft.com/office/drawing/2014/main" val="2820643494"/>
                    </a:ext>
                  </a:extLst>
                </a:gridCol>
                <a:gridCol w="669202">
                  <a:extLst>
                    <a:ext uri="{9D8B030D-6E8A-4147-A177-3AD203B41FA5}">
                      <a16:colId xmlns:a16="http://schemas.microsoft.com/office/drawing/2014/main" val="1381224789"/>
                    </a:ext>
                  </a:extLst>
                </a:gridCol>
                <a:gridCol w="1344533">
                  <a:extLst>
                    <a:ext uri="{9D8B030D-6E8A-4147-A177-3AD203B41FA5}">
                      <a16:colId xmlns:a16="http://schemas.microsoft.com/office/drawing/2014/main" val="1434325084"/>
                    </a:ext>
                  </a:extLst>
                </a:gridCol>
                <a:gridCol w="1458930">
                  <a:extLst>
                    <a:ext uri="{9D8B030D-6E8A-4147-A177-3AD203B41FA5}">
                      <a16:colId xmlns:a16="http://schemas.microsoft.com/office/drawing/2014/main" val="954569966"/>
                    </a:ext>
                  </a:extLst>
                </a:gridCol>
                <a:gridCol w="1500027">
                  <a:extLst>
                    <a:ext uri="{9D8B030D-6E8A-4147-A177-3AD203B41FA5}">
                      <a16:colId xmlns:a16="http://schemas.microsoft.com/office/drawing/2014/main" val="3336057632"/>
                    </a:ext>
                  </a:extLst>
                </a:gridCol>
                <a:gridCol w="1942733">
                  <a:extLst>
                    <a:ext uri="{9D8B030D-6E8A-4147-A177-3AD203B41FA5}">
                      <a16:colId xmlns:a16="http://schemas.microsoft.com/office/drawing/2014/main" val="1388925030"/>
                    </a:ext>
                  </a:extLst>
                </a:gridCol>
              </a:tblGrid>
              <a:tr h="287140">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Criterium</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Score</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gn="ctr">
                        <a:lnSpc>
                          <a:spcPct val="107000"/>
                        </a:lnSpc>
                        <a:spcAft>
                          <a:spcPts val="800"/>
                        </a:spcAft>
                      </a:pPr>
                      <a:r>
                        <a:rPr lang="nl-BE" sz="1000" kern="100">
                          <a:effectLst/>
                          <a:latin typeface="Arial" panose="020B0604020202020204" pitchFamily="34" charset="0"/>
                          <a:cs typeface="Arial" panose="020B0604020202020204" pitchFamily="34" charset="0"/>
                        </a:rPr>
                        <a:t>1</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gn="ctr">
                        <a:lnSpc>
                          <a:spcPct val="107000"/>
                        </a:lnSpc>
                        <a:spcAft>
                          <a:spcPts val="800"/>
                        </a:spcAft>
                      </a:pPr>
                      <a:r>
                        <a:rPr lang="nl-BE" sz="1000" kern="100" dirty="0">
                          <a:effectLst/>
                          <a:latin typeface="Arial" panose="020B0604020202020204" pitchFamily="34" charset="0"/>
                          <a:cs typeface="Arial" panose="020B0604020202020204" pitchFamily="34" charset="0"/>
                        </a:rPr>
                        <a:t>2</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gn="ctr">
                        <a:lnSpc>
                          <a:spcPct val="107000"/>
                        </a:lnSpc>
                        <a:spcAft>
                          <a:spcPts val="800"/>
                        </a:spcAft>
                      </a:pPr>
                      <a:r>
                        <a:rPr lang="nl-BE" sz="1000" kern="100">
                          <a:effectLst/>
                          <a:latin typeface="Arial" panose="020B0604020202020204" pitchFamily="34" charset="0"/>
                          <a:cs typeface="Arial" panose="020B0604020202020204" pitchFamily="34" charset="0"/>
                        </a:rPr>
                        <a:t>3</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gn="ctr">
                        <a:lnSpc>
                          <a:spcPct val="107000"/>
                        </a:lnSpc>
                        <a:spcAft>
                          <a:spcPts val="800"/>
                        </a:spcAft>
                      </a:pPr>
                      <a:r>
                        <a:rPr lang="nl-BE" sz="1000" kern="100" dirty="0">
                          <a:effectLst/>
                          <a:latin typeface="Arial" panose="020B0604020202020204" pitchFamily="34" charset="0"/>
                          <a:cs typeface="Arial" panose="020B0604020202020204" pitchFamily="34" charset="0"/>
                        </a:rPr>
                        <a:t>4</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extLst>
                  <a:ext uri="{0D108BD9-81ED-4DB2-BD59-A6C34878D82A}">
                    <a16:rowId xmlns:a16="http://schemas.microsoft.com/office/drawing/2014/main" val="658193604"/>
                  </a:ext>
                </a:extLst>
              </a:tr>
              <a:tr h="876894">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Zich wassen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 </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Kan zichzelf helemaal wassen zonder enige hulp</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Heeft gedeeltelijke hulp nodig om zich te wassen boven of onder de gordel</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gedeeltelijke hulp nodig om zich te wassen zowel boven als onder de gordel</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Moet volledig worden geholpen om zich te wassen zowel boven als onder de gordel</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extLst>
                  <a:ext uri="{0D108BD9-81ED-4DB2-BD59-A6C34878D82A}">
                    <a16:rowId xmlns:a16="http://schemas.microsoft.com/office/drawing/2014/main" val="712788672"/>
                  </a:ext>
                </a:extLst>
              </a:tr>
              <a:tr h="1255408">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Zich kleden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 </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Kan zichzelf helemaal aan- en uitkleden zonder enige hulp</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gedeeltelijke hulp nodig om zich te kleden zowel boven of onder de gordel (zonder rekening te houden met de veters)</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gedeeltelijke hulp nodig om zich te kleden zowel boven als onder de gordel</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Moet volledig worden geholpen om zich te kleden zowel boven als onder de gordel</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extLst>
                  <a:ext uri="{0D108BD9-81ED-4DB2-BD59-A6C34878D82A}">
                    <a16:rowId xmlns:a16="http://schemas.microsoft.com/office/drawing/2014/main" val="2870781953"/>
                  </a:ext>
                </a:extLst>
              </a:tr>
              <a:tr h="1381579">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Transfer en verplaatsing</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 </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Is zelfstandig voor de transfer en kan zich volledig zelfstandig verplaatsen zonder mechanisch(e) hulpmiddel(en) of hulp van derden</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Is zelfstandig voor de transfer en voor zijn verplaatsingen, mits het gebruik van mechanisch(e) hulpmiddel(en), kruk(ken), rolstoel,…</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Heeft volstrekte hulp van derden nodig voor minstens één van de transfers en/of zijn verplaatsingen</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Is bedlegerig of zin in een rolstoel en is volledig afhankelijk van anderen om zich te verplaatsen</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extLst>
                  <a:ext uri="{0D108BD9-81ED-4DB2-BD59-A6C34878D82A}">
                    <a16:rowId xmlns:a16="http://schemas.microsoft.com/office/drawing/2014/main" val="3780623164"/>
                  </a:ext>
                </a:extLst>
              </a:tr>
              <a:tr h="1003066">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Toiletbezoek</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 </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Kan alleen naar het toilet gaan, zich kleden en zich reinigen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hulp nodig voor één van de 3 items: zich verplaatsen of zich kleden of zich reinigen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hulp nodig voor 2 van de 3 items: zich verplaatsen en/of zich kleden en/of zich reinigen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hulp nodig voor de 3 items: zich verplaatsen en zich kleden en zich reinigen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extLst>
                  <a:ext uri="{0D108BD9-81ED-4DB2-BD59-A6C34878D82A}">
                    <a16:rowId xmlns:a16="http://schemas.microsoft.com/office/drawing/2014/main" val="3890805294"/>
                  </a:ext>
                </a:extLst>
              </a:tr>
              <a:tr h="876894">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Continentie</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 </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Is continent voor urine en faeces</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Is accidenteel incontintinent voor urine of faeces (inclusief blaassonde of kunstaars)</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Is incontinent voor urine (inclusief mictietraining) of voor faeces</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Is incontinent voor urine en </a:t>
                      </a:r>
                      <a:r>
                        <a:rPr lang="nl-BE" sz="1000" kern="100" dirty="0" err="1">
                          <a:effectLst/>
                          <a:latin typeface="Arial" panose="020B0604020202020204" pitchFamily="34" charset="0"/>
                          <a:cs typeface="Arial" panose="020B0604020202020204" pitchFamily="34" charset="0"/>
                        </a:rPr>
                        <a:t>faeces</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extLst>
                  <a:ext uri="{0D108BD9-81ED-4DB2-BD59-A6C34878D82A}">
                    <a16:rowId xmlns:a16="http://schemas.microsoft.com/office/drawing/2014/main" val="2166394361"/>
                  </a:ext>
                </a:extLst>
              </a:tr>
              <a:tr h="750722">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Eten</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 </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Kan alleen eten en drinken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vooraf hulp nodig om te eten en te drinken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a:effectLst/>
                          <a:latin typeface="Arial" panose="020B0604020202020204" pitchFamily="34" charset="0"/>
                          <a:cs typeface="Arial" panose="020B0604020202020204" pitchFamily="34" charset="0"/>
                        </a:rPr>
                        <a:t>Heeft gedeeltelijke hulp nodig tijdens het eten of drinken</a:t>
                      </a:r>
                      <a:endParaRPr lang="nl-BE" sz="1000" kern="10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tc>
                  <a:txBody>
                    <a:bodyPr/>
                    <a:lstStyle/>
                    <a:p>
                      <a:pPr>
                        <a:lnSpc>
                          <a:spcPct val="107000"/>
                        </a:lnSpc>
                        <a:spcAft>
                          <a:spcPts val="800"/>
                        </a:spcAft>
                      </a:pPr>
                      <a:r>
                        <a:rPr lang="nl-BE" sz="1000" kern="100" dirty="0">
                          <a:effectLst/>
                          <a:latin typeface="Arial" panose="020B0604020202020204" pitchFamily="34" charset="0"/>
                          <a:cs typeface="Arial" panose="020B0604020202020204" pitchFamily="34" charset="0"/>
                        </a:rPr>
                        <a:t>Is volledig afhankelijk om te eten of te drinken</a:t>
                      </a:r>
                      <a:endParaRPr lang="nl-BE" sz="1000" kern="100" dirty="0">
                        <a:effectLst/>
                        <a:latin typeface="Arial" panose="020B0604020202020204" pitchFamily="34" charset="0"/>
                        <a:ea typeface="Calibri" panose="020F0502020204030204" pitchFamily="34" charset="0"/>
                        <a:cs typeface="Arial" panose="020B0604020202020204" pitchFamily="34" charset="0"/>
                      </a:endParaRPr>
                    </a:p>
                  </a:txBody>
                  <a:tcPr marL="42006" marR="42006" marT="0" marB="0"/>
                </a:tc>
                <a:extLst>
                  <a:ext uri="{0D108BD9-81ED-4DB2-BD59-A6C34878D82A}">
                    <a16:rowId xmlns:a16="http://schemas.microsoft.com/office/drawing/2014/main" val="1847860812"/>
                  </a:ext>
                </a:extLst>
              </a:tr>
            </a:tbl>
          </a:graphicData>
        </a:graphic>
      </p:graphicFrame>
      <p:pic>
        <p:nvPicPr>
          <p:cNvPr id="7" name="Afbeelding 6">
            <a:extLst>
              <a:ext uri="{FF2B5EF4-FFF2-40B4-BE49-F238E27FC236}">
                <a16:creationId xmlns:a16="http://schemas.microsoft.com/office/drawing/2014/main" id="{38659508-C84F-3596-D773-094538CC467F}"/>
              </a:ext>
            </a:extLst>
          </p:cNvPr>
          <p:cNvPicPr>
            <a:picLocks/>
          </p:cNvPicPr>
          <p:nvPr/>
        </p:nvPicPr>
        <p:blipFill>
          <a:blip r:embed="rId2"/>
          <a:srcRect/>
          <a:stretch/>
        </p:blipFill>
        <p:spPr>
          <a:xfrm>
            <a:off x="5912171" y="839232"/>
            <a:ext cx="3895864" cy="3895864"/>
          </a:xfrm>
          <a:prstGeom prst="rect">
            <a:avLst/>
          </a:prstGeom>
        </p:spPr>
      </p:pic>
    </p:spTree>
    <p:extLst>
      <p:ext uri="{BB962C8B-B14F-4D97-AF65-F5344CB8AC3E}">
        <p14:creationId xmlns:p14="http://schemas.microsoft.com/office/powerpoint/2010/main" val="3770968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Zich wassen</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82193"/>
            <a:ext cx="6341016" cy="6544638"/>
          </a:xfrm>
        </p:spPr>
        <p:txBody>
          <a:bodyPr anchor="ctr">
            <a:noAutofit/>
          </a:bodyPr>
          <a:lstStyle/>
          <a:p>
            <a:pPr marL="0" indent="0">
              <a:lnSpc>
                <a:spcPct val="107000"/>
              </a:lnSpc>
              <a:spcAft>
                <a:spcPts val="800"/>
              </a:spcAft>
              <a:buNone/>
            </a:pPr>
            <a:r>
              <a:rPr lang="nl-BE" sz="1200" b="1" u="sng" kern="100" dirty="0">
                <a:effectLst/>
                <a:latin typeface="Arial" panose="020B0604020202020204" pitchFamily="34" charset="0"/>
                <a:ea typeface="Calibri" panose="020F0502020204030204" pitchFamily="34" charset="0"/>
                <a:cs typeface="Arial" panose="020B0604020202020204" pitchFamily="34" charset="0"/>
              </a:rPr>
              <a:t>Zich wassen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1 </a:t>
            </a:r>
            <a:r>
              <a:rPr lang="nl-BE" sz="1200" kern="100" dirty="0">
                <a:effectLst/>
                <a:latin typeface="Arial" panose="020B0604020202020204" pitchFamily="34" charset="0"/>
                <a:ea typeface="Calibri" panose="020F0502020204030204" pitchFamily="34" charset="0"/>
                <a:cs typeface="Arial" panose="020B0604020202020204" pitchFamily="34" charset="0"/>
              </a:rPr>
              <a:t>kan zichzelf helemaal wassen zonder enige hulp </a:t>
            </a:r>
          </a:p>
          <a:p>
            <a:pPr marL="11430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Kan zichzelf volledig wassen zonder enige hulp en zonder enige vorm van toezicht 	of stimulatie.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2</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gedeeltelijke hulp nodig om zich te wassen boven of onder de gordel </a:t>
            </a:r>
          </a:p>
          <a:p>
            <a:pPr lvl="1"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2 mogelijkheden:</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actieve hulp nodig om zich te wassen boven of onder de gordel, of </a:t>
            </a:r>
          </a:p>
          <a:p>
            <a:pPr lvl="1"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kan zich wassen boven of onder de gordel, mits stimulering en zonder dat daarvoor een    continu toezicht en/of continue aanwezigheid vereist is</a:t>
            </a:r>
            <a:endParaRPr lang="nl-BE" sz="1200" kern="100" dirty="0">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De situatie waarbij alleen de rug wordt gewassen, of waarbij alleen de voeten 	worden gewassen, 	beantwoordt 	aan score ‘2’.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30C40828-F723-2190-9DE2-E70A3D1E3A58}"/>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10219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Zich wassen</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82193"/>
            <a:ext cx="6341016" cy="6544638"/>
          </a:xfrm>
        </p:spPr>
        <p:txBody>
          <a:bodyPr anchor="ctr">
            <a:noAutofit/>
          </a:bodyPr>
          <a:lstStyle/>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3</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gedeeltelijke hulp nodig om zich te wassen zowel boven als onder de gordel </a:t>
            </a:r>
          </a:p>
          <a:p>
            <a:pPr lvl="1"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2 mogelijkheden: </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telkens als de patiënt zich wast zowel boven als onder de gordel, heeft hij hulp nodig voor het wassen boven en onder de gordel, of </a:t>
            </a:r>
          </a:p>
          <a:p>
            <a:pPr lvl="1"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kan zichzelf nog gedeeltelijk wassen zowel boven als onder de gordel, mits een continue individuele stimulering (bijvoorbeeld vocaal) en continu actief toezicht </a:t>
            </a:r>
            <a:endParaRPr lang="nl-BE" sz="1200" kern="100" dirty="0">
              <a:latin typeface="Arial" panose="020B0604020202020204" pitchFamily="34" charset="0"/>
              <a:ea typeface="Calibri" panose="020F0502020204030204" pitchFamily="34" charset="0"/>
              <a:cs typeface="Arial" panose="020B0604020202020204" pitchFamily="34" charset="0"/>
            </a:endParaRPr>
          </a:p>
          <a:p>
            <a:pPr marL="400050" lvl="1"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De situatie waarbij enkel de rug en de voeten worden gewassen beantwoordt aan score ‘3’. </a:t>
            </a:r>
            <a:r>
              <a:rPr lang="nl-BE" sz="1200" b="1" u="sng" kern="100" dirty="0">
                <a:effectLst/>
                <a:latin typeface="Arial" panose="020B0604020202020204" pitchFamily="34" charset="0"/>
                <a:ea typeface="Calibri" panose="020F0502020204030204" pitchFamily="34" charset="0"/>
                <a:cs typeface="Arial" panose="020B0604020202020204" pitchFamily="34" charset="0"/>
              </a:rPr>
              <a:t>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4</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moet volledig worden geholpen om zich te wassen zowel boven als onder de 	gordel .</a:t>
            </a:r>
          </a:p>
          <a:p>
            <a:pPr marL="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Wanneer een derde dit niet doet, is de patiënt niet gewassen.</a:t>
            </a:r>
          </a:p>
          <a:p>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30C40828-F723-2190-9DE2-E70A3D1E3A58}"/>
              </a:ext>
            </a:extLst>
          </p:cNvPr>
          <p:cNvPicPr>
            <a:picLocks noChangeAspect="1"/>
          </p:cNvPicPr>
          <p:nvPr/>
        </p:nvPicPr>
        <p:blipFill>
          <a:blip r:embed="rId2"/>
          <a:srcRect/>
          <a:stretch/>
        </p:blipFill>
        <p:spPr>
          <a:xfrm>
            <a:off x="5881349" y="1296438"/>
            <a:ext cx="3895864" cy="3895864"/>
          </a:xfrm>
          <a:prstGeom prst="rect">
            <a:avLst/>
          </a:prstGeom>
        </p:spPr>
      </p:pic>
    </p:spTree>
    <p:extLst>
      <p:ext uri="{BB962C8B-B14F-4D97-AF65-F5344CB8AC3E}">
        <p14:creationId xmlns:p14="http://schemas.microsoft.com/office/powerpoint/2010/main" val="354094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Zich kleden</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6472718"/>
          </a:xfrm>
        </p:spPr>
        <p:txBody>
          <a:bodyPr anchor="ctr">
            <a:noAutofit/>
          </a:bodyPr>
          <a:lstStyle/>
          <a:p>
            <a:pPr marL="0" indent="0">
              <a:lnSpc>
                <a:spcPct val="107000"/>
              </a:lnSpc>
              <a:spcAft>
                <a:spcPts val="800"/>
              </a:spcAft>
              <a:buNone/>
            </a:pPr>
            <a:r>
              <a:rPr lang="nl-BE" sz="1200" b="1" u="sng" kern="100" dirty="0">
                <a:effectLst/>
                <a:latin typeface="Arial" panose="020B0604020202020204" pitchFamily="34" charset="0"/>
                <a:ea typeface="Calibri" panose="020F0502020204030204" pitchFamily="34" charset="0"/>
                <a:cs typeface="Arial" panose="020B0604020202020204" pitchFamily="34" charset="0"/>
              </a:rPr>
              <a:t>Zich kleden</a:t>
            </a:r>
            <a:r>
              <a:rPr lang="nl-BE" sz="1200" u="sng" kern="100" dirty="0">
                <a:effectLst/>
                <a:latin typeface="Arial" panose="020B0604020202020204" pitchFamily="34" charset="0"/>
                <a:ea typeface="Calibri" panose="020F0502020204030204" pitchFamily="34" charset="0"/>
                <a:cs typeface="Arial" panose="020B0604020202020204" pitchFamily="34" charset="0"/>
              </a:rPr>
              <a:t>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1</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kan zich helemaal aan- en uitkleden zonder enige hulp </a:t>
            </a:r>
          </a:p>
          <a:p>
            <a:pPr marL="10668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Kan zichzelf, op eigen initiatief volledig aan- en uitkleden zonder enige hulp en 	zonder enige vorm van toezicht of stimulatie. Het gaat om patiënten die weten welke 	kleding ze moeten aantrekken en die tijdig de kleding verversen. De patiënt die 	enkel moeilijkheden heeft met het strikken van veters wordt 	onder deze score 	gerangschikt</a:t>
            </a:r>
            <a:r>
              <a:rPr lang="nl-BE" sz="1200" kern="100" dirty="0">
                <a:effectLst/>
                <a:latin typeface="Arial" panose="020B0604020202020204" pitchFamily="34" charset="0"/>
                <a:ea typeface="Calibri" panose="020F0502020204030204" pitchFamily="34" charset="0"/>
                <a:cs typeface="Arial" panose="020B0604020202020204" pitchFamily="34" charset="0"/>
              </a:rPr>
              <a:t>. </a:t>
            </a: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2</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gedeeltelijke hulp nodig om zich te kleden boven of onder de gordel (zonder 	rekening te houden met de veters) </a:t>
            </a:r>
          </a:p>
          <a:p>
            <a:pPr lvl="1"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2 mogelijkheden: </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een gedeeltelijke actieve hulp nodig voor het zich aan- en/of uitkleden boven of onder de gordel (bijvoorbeeld voor het aanbrengen van een korset, steunkousen), of </a:t>
            </a:r>
          </a:p>
          <a:p>
            <a:pPr lvl="1"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kan zich aan en/of uitkleden boven of onder de gordel, mits stimulering (bijvoorbeeld het klaarleggen van de kledij) en zonder dat daarvoor een continu toezicht en/of continue aanwezigheid vereist is </a:t>
            </a: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71237B4E-63E1-0DD4-C761-4F061BD45878}"/>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653360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cap="none" dirty="0">
                <a:latin typeface="Arial" panose="020B0604020202020204" pitchFamily="34" charset="0"/>
                <a:cs typeface="Arial" panose="020B0604020202020204" pitchFamily="34" charset="0"/>
              </a:rPr>
              <a:t>Zich kleden</a:t>
            </a: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6472718"/>
          </a:xfrm>
        </p:spPr>
        <p:txBody>
          <a:bodyPr anchor="ctr">
            <a:noAutofit/>
          </a:bodyPr>
          <a:lstStyle/>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3</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gedeeltelijke hulp nodig om zich te kleden zowel boven als onder de gordel </a:t>
            </a:r>
          </a:p>
          <a:p>
            <a:pPr lvl="1"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3 mogelijkheden: </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telkens bij het aan- en/of uitkleden zowel boven als onder de gordel heeft de patiënt gedeeltelijke actieve hulp nodig, of </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kan zich gedeeltelijk nog aan- en/of uitkleden zowel boven als onder de gordel, mits een continue individuele stimulering (bijvoorbeeld vocaal) en continu actief toezicht, of </a:t>
            </a:r>
          </a:p>
          <a:p>
            <a:pPr lvl="1"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heeft hulp nodig voor het aanbrengen van een orthese(n) en/of lidmaatprothese(n) (bovenste en/of onderste ledematen), noodzakelijk voor zijn locomotorische autonomie. Zonder deze hulp is de patiënt niet behoorlijk gekleed</a:t>
            </a: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4</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moet volledig worden geholpen om zich te kleden zowel boven als onder de gordel </a:t>
            </a:r>
          </a:p>
          <a:p>
            <a:pPr marL="10668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De toestand van de patiënt is dermate geëvolueerd dat hij zich helemaal niet meer 	aan- of uitkleedt.  Indien iemand anders niet helpt bij het aankleden, draagt de 	patiënt dag en nacht dezelfde kleding.</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69003A36-7707-47F4-4E60-6152E5BBBC8D}"/>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2002287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dirty="0">
                <a:latin typeface="Arial" panose="020B0604020202020204" pitchFamily="34" charset="0"/>
                <a:cs typeface="Arial" panose="020B0604020202020204" pitchFamily="34" charset="0"/>
              </a:rPr>
              <a:t>Transfer en Verplaatsingen</a:t>
            </a:r>
            <a:endParaRPr lang="nl-BE" sz="2000" b="1" cap="none" dirty="0">
              <a:latin typeface="Arial" panose="020B0604020202020204" pitchFamily="34" charset="0"/>
              <a:cs typeface="Arial" panose="020B0604020202020204" pitchFamily="34" charset="0"/>
            </a:endParaRP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5681609"/>
          </a:xfrm>
        </p:spPr>
        <p:txBody>
          <a:bodyPr anchor="ctr">
            <a:normAutofit/>
          </a:bodyPr>
          <a:lstStyle/>
          <a:p>
            <a:pPr marL="0" indent="0">
              <a:lnSpc>
                <a:spcPct val="107000"/>
              </a:lnSpc>
              <a:spcAft>
                <a:spcPts val="800"/>
              </a:spcAft>
              <a:buNone/>
            </a:pPr>
            <a:r>
              <a:rPr lang="nl-BE" sz="1200" b="1" u="sng" kern="100" dirty="0">
                <a:effectLst/>
                <a:latin typeface="Arial" panose="020B0604020202020204" pitchFamily="34" charset="0"/>
                <a:ea typeface="Calibri" panose="020F0502020204030204" pitchFamily="34" charset="0"/>
                <a:cs typeface="Arial" panose="020B0604020202020204" pitchFamily="34" charset="0"/>
              </a:rPr>
              <a:t>Transfer en verplaatsingen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Het criterium ‘transfer’ duidt op elke verandering van positie (van 	ligpositie naar 	rechtop staan, van zitpositie naar rechtop staan, van lig- naar zitpositie en </a:t>
            </a:r>
            <a:r>
              <a:rPr lang="nl-BE" sz="1200" i="1" kern="100" dirty="0" err="1">
                <a:effectLst/>
                <a:latin typeface="Arial" panose="020B0604020202020204" pitchFamily="34" charset="0"/>
                <a:ea typeface="Calibri" panose="020F0502020204030204" pitchFamily="34" charset="0"/>
                <a:cs typeface="Arial" panose="020B0604020202020204" pitchFamily="34" charset="0"/>
              </a:rPr>
              <a:t>vice</a:t>
            </a:r>
            <a:r>
              <a:rPr lang="nl-BE" sz="1200" i="1" kern="100" dirty="0">
                <a:effectLst/>
                <a:latin typeface="Arial" panose="020B0604020202020204" pitchFamily="34" charset="0"/>
                <a:ea typeface="Calibri" panose="020F0502020204030204" pitchFamily="34" charset="0"/>
                <a:cs typeface="Arial" panose="020B0604020202020204" pitchFamily="34" charset="0"/>
              </a:rPr>
              <a:t> 	versa). </a:t>
            </a:r>
            <a:endParaRPr lang="nl-BE" sz="1200" kern="1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Het criterium ‘verplaatsingen’ staat voor het gaan van één punt naar een ander. 	Alle mobilisatiebeperkende middelen worden bij de evaluatie van dit criterium 	buiten 	beschouwing gelaten.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1</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zelfstandig voor de transfer en kan zich volledig zelfstandig verplaatsen zonder 	mechanisch(e) hulpmiddel(en) of hulp van derden </a:t>
            </a:r>
          </a:p>
          <a:p>
            <a:pPr marL="0" indent="0">
              <a:lnSpc>
                <a:spcPct val="107000"/>
              </a:lnSpc>
              <a:spcAft>
                <a:spcPts val="800"/>
              </a:spcAft>
              <a:buNone/>
            </a:pPr>
            <a:r>
              <a:rPr lang="nl-BE" sz="1200" i="1" kern="100" dirty="0">
                <a:latin typeface="Arial" panose="020B0604020202020204" pitchFamily="34" charset="0"/>
                <a:ea typeface="Calibri" panose="020F0502020204030204" pitchFamily="34" charset="0"/>
                <a:cs typeface="Arial" panose="020B0604020202020204" pitchFamily="34" charset="0"/>
              </a:rPr>
              <a:t>	</a:t>
            </a:r>
            <a:r>
              <a:rPr lang="nl-BE" sz="1200" i="1" kern="100" dirty="0">
                <a:effectLst/>
                <a:latin typeface="Arial" panose="020B0604020202020204" pitchFamily="34" charset="0"/>
                <a:ea typeface="Calibri" panose="020F0502020204030204" pitchFamily="34" charset="0"/>
                <a:cs typeface="Arial" panose="020B0604020202020204" pitchFamily="34" charset="0"/>
              </a:rPr>
              <a:t>Is zelfstandig voor de transfer en kan zich verplaatsen zonder enige hulp van derden 	of zonder mechanisch(e) hulpmiddel(en), zoals hij dat steeds heeft gedaan.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2</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zelfstandig voor de transfer en voor zijn verplaatsingen, mits het gebruik van 	mechanisch(e) hulpmiddel(en) (kruk(ken), rolstoel, …) </a:t>
            </a:r>
          </a:p>
          <a:p>
            <a:pPr marL="10668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Is zelfstandig voor de transfer, eventueel mits gebruik van mechanisch(e) 	hulpmiddel(en). Om zich te verplaatsen gebruikt de patiënt zelf loophulpen zoals 	krukken, gaankader, rolstoel, enz. of steunt hij op het meubilair; dit noodzaakt 	desgevallend occasionele 	hulp van derden.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6592398C-3ACE-EB04-9D3C-2282AE259495}"/>
              </a:ext>
            </a:extLst>
          </p:cNvPr>
          <p:cNvPicPr>
            <a:picLocks noChangeAspect="1"/>
          </p:cNvPicPr>
          <p:nvPr/>
        </p:nvPicPr>
        <p:blipFill>
          <a:blip r:embed="rId2"/>
          <a:srcRect/>
          <a:stretch/>
        </p:blipFill>
        <p:spPr>
          <a:xfrm>
            <a:off x="5912171" y="1366444"/>
            <a:ext cx="3895864" cy="3895864"/>
          </a:xfrm>
          <a:prstGeom prst="rect">
            <a:avLst/>
          </a:prstGeom>
        </p:spPr>
      </p:pic>
    </p:spTree>
    <p:extLst>
      <p:ext uri="{BB962C8B-B14F-4D97-AF65-F5344CB8AC3E}">
        <p14:creationId xmlns:p14="http://schemas.microsoft.com/office/powerpoint/2010/main" val="1087898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dirty="0">
                <a:latin typeface="Arial" panose="020B0604020202020204" pitchFamily="34" charset="0"/>
                <a:cs typeface="Arial" panose="020B0604020202020204" pitchFamily="34" charset="0"/>
              </a:rPr>
              <a:t>Transfer en Verplaatsingen</a:t>
            </a:r>
            <a:endParaRPr lang="nl-BE" sz="2000" b="1" cap="none" dirty="0">
              <a:latin typeface="Arial" panose="020B0604020202020204" pitchFamily="34" charset="0"/>
              <a:cs typeface="Arial" panose="020B0604020202020204" pitchFamily="34" charset="0"/>
            </a:endParaRP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5681609"/>
          </a:xfrm>
        </p:spPr>
        <p:txBody>
          <a:bodyPr anchor="ctr">
            <a:noAutofit/>
          </a:bodyPr>
          <a:lstStyle/>
          <a:p>
            <a:pPr marL="0" indent="0">
              <a:lnSpc>
                <a:spcPct val="107000"/>
              </a:lnSpc>
              <a:spcAft>
                <a:spcPts val="800"/>
              </a:spcAft>
              <a:buNone/>
            </a:pP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3</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volstrekte hulp van derden nodig voor minstens één van de transfers en/of 	zijn verplaatsingen </a:t>
            </a:r>
          </a:p>
          <a:p>
            <a:pPr lvl="1" indent="-342900">
              <a:lnSpc>
                <a:spcPct val="107000"/>
              </a:lnSpc>
              <a:buFont typeface="Aptos Display" panose="020B0004020202020204" pitchFamily="34" charset="0"/>
              <a:buChar char="-"/>
            </a:pPr>
            <a:r>
              <a:rPr lang="nl-BE" sz="1200" kern="100" dirty="0">
                <a:effectLst/>
                <a:latin typeface="Arial" panose="020B0604020202020204" pitchFamily="34" charset="0"/>
                <a:ea typeface="Calibri" panose="020F0502020204030204" pitchFamily="34" charset="0"/>
                <a:cs typeface="Arial" panose="020B0604020202020204" pitchFamily="34" charset="0"/>
              </a:rPr>
              <a:t>Hier bestaan 2 mogelijkheden: </a:t>
            </a:r>
          </a:p>
          <a:p>
            <a:pPr lvl="1" indent="-342900">
              <a:lnSpc>
                <a:spcPct val="107000"/>
              </a:lnSpc>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kan nooit ’s ochtends opstaan en/of ’s avonds neerliggen zonder de hulp van derden (van ligpositie naar rechtop staan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vice</a:t>
            </a:r>
            <a:r>
              <a:rPr lang="nl-BE" sz="1200" kern="100" dirty="0">
                <a:effectLst/>
                <a:latin typeface="Arial" panose="020B0604020202020204" pitchFamily="34" charset="0"/>
                <a:ea typeface="Calibri" panose="020F0502020204030204" pitchFamily="34" charset="0"/>
                <a:cs typeface="Arial" panose="020B0604020202020204" pitchFamily="34" charset="0"/>
              </a:rPr>
              <a:t> versa), en/of kan nooit rechtop gaan staan of gaan zitten zonder de hulp van een derde (van de zitpositie naar rechtop staan of </a:t>
            </a:r>
            <a:r>
              <a:rPr lang="nl-BE" sz="1200" kern="100" dirty="0" err="1">
                <a:effectLst/>
                <a:latin typeface="Arial" panose="020B0604020202020204" pitchFamily="34" charset="0"/>
                <a:ea typeface="Calibri" panose="020F0502020204030204" pitchFamily="34" charset="0"/>
                <a:cs typeface="Arial" panose="020B0604020202020204" pitchFamily="34" charset="0"/>
              </a:rPr>
              <a:t>vice</a:t>
            </a:r>
            <a:r>
              <a:rPr lang="nl-BE" sz="1200" kern="100" dirty="0">
                <a:effectLst/>
                <a:latin typeface="Arial" panose="020B0604020202020204" pitchFamily="34" charset="0"/>
                <a:ea typeface="Calibri" panose="020F0502020204030204" pitchFamily="34" charset="0"/>
                <a:cs typeface="Arial" panose="020B0604020202020204" pitchFamily="34" charset="0"/>
              </a:rPr>
              <a:t> versa), en/of kan nooit gaan zitten of neerliggen zonder de hulp van derden (van de ligpositie naar de zitpositie en </a:t>
            </a:r>
            <a:r>
              <a:rPr lang="nl-BE" sz="1200" kern="100" dirty="0" err="1">
                <a:effectLst/>
                <a:latin typeface="Arial" panose="020B0604020202020204" pitchFamily="34" charset="0"/>
                <a:ea typeface="Calibri" panose="020F0502020204030204" pitchFamily="34" charset="0"/>
                <a:cs typeface="Arial" panose="020B0604020202020204" pitchFamily="34" charset="0"/>
              </a:rPr>
              <a:t>vice</a:t>
            </a:r>
            <a:r>
              <a:rPr lang="nl-BE" sz="1200" kern="100" dirty="0">
                <a:effectLst/>
                <a:latin typeface="Arial" panose="020B0604020202020204" pitchFamily="34" charset="0"/>
                <a:ea typeface="Calibri" panose="020F0502020204030204" pitchFamily="34" charset="0"/>
                <a:cs typeface="Arial" panose="020B0604020202020204" pitchFamily="34" charset="0"/>
              </a:rPr>
              <a:t> versa), en/of </a:t>
            </a:r>
          </a:p>
          <a:p>
            <a:pPr lvl="1" indent="-342900">
              <a:lnSpc>
                <a:spcPct val="107000"/>
              </a:lnSpc>
              <a:spcAft>
                <a:spcPts val="800"/>
              </a:spcAft>
              <a:buFont typeface="+mj-lt"/>
              <a:buAutoNum type="arabicPeriod"/>
            </a:pPr>
            <a:r>
              <a:rPr lang="nl-BE" sz="1200" kern="100" dirty="0">
                <a:effectLst/>
                <a:latin typeface="Arial" panose="020B0604020202020204" pitchFamily="34" charset="0"/>
                <a:ea typeface="Calibri" panose="020F0502020204030204" pitchFamily="34" charset="0"/>
                <a:cs typeface="Arial" panose="020B0604020202020204" pitchFamily="34" charset="0"/>
              </a:rPr>
              <a:t> heeft hulp van derden nodig voor elke verplaatsing </a:t>
            </a: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4</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is bedlegerig of zit in een rolstoel en is volledig afhankelijk van anderen om zich te 	verplaatsen </a:t>
            </a:r>
          </a:p>
          <a:p>
            <a:pPr marL="457200" lvl="1"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De patiënt die beschikt over een terugbetaalde elektronische rolwagen en die er het grootste deel van de dag gebruik van maakt, voor verplaatsingen zowel binnen- als buitenshuis, bekomt een score 4.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10668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Het gaat om een patiënt die volledige, aangetoonde en definitieve moeilijkheden met 	verplaatsen heeft. Hij kan 	niet blijven rechtstaan of stappen. Een zelfstandige 	verplaatsing van de rolwagen naar een stoel, een zetel of 	een bed of omgekeerd 	is niet mogelijk zonder hulp van een derde persoon.</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A7DD13A7-E381-B9F7-18FA-CE51A375184D}"/>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5878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gn="ctr">
              <a:lnSpc>
                <a:spcPct val="90000"/>
              </a:lnSpc>
            </a:pPr>
            <a:r>
              <a:rPr lang="nl-BE" sz="2000" b="1" dirty="0">
                <a:latin typeface="Arial" panose="020B0604020202020204" pitchFamily="34" charset="0"/>
                <a:cs typeface="Arial" panose="020B0604020202020204" pitchFamily="34" charset="0"/>
              </a:rPr>
              <a:t>Toiletbezoek</a:t>
            </a:r>
            <a:endParaRPr lang="nl-BE" sz="2000" b="1" cap="none" dirty="0">
              <a:latin typeface="Arial" panose="020B0604020202020204" pitchFamily="34" charset="0"/>
              <a:cs typeface="Arial" panose="020B0604020202020204" pitchFamily="34" charset="0"/>
            </a:endParaRP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308225"/>
            <a:ext cx="6341016" cy="5681609"/>
          </a:xfrm>
        </p:spPr>
        <p:txBody>
          <a:bodyPr anchor="ctr">
            <a:normAutofit lnSpcReduction="10000"/>
          </a:bodyPr>
          <a:lstStyle/>
          <a:p>
            <a:pPr marL="0" indent="0">
              <a:lnSpc>
                <a:spcPct val="107000"/>
              </a:lnSpc>
              <a:spcAft>
                <a:spcPts val="800"/>
              </a:spcAft>
              <a:buNone/>
            </a:pPr>
            <a:r>
              <a:rPr lang="nl-BE" sz="1200" b="1" u="sng" kern="100" dirty="0">
                <a:effectLst/>
                <a:latin typeface="Arial" panose="020B0604020202020204" pitchFamily="34" charset="0"/>
                <a:ea typeface="Calibri" panose="020F0502020204030204" pitchFamily="34" charset="0"/>
                <a:cs typeface="Arial" panose="020B0604020202020204" pitchFamily="34" charset="0"/>
              </a:rPr>
              <a:t>Toiletbezoek </a:t>
            </a:r>
          </a:p>
          <a:p>
            <a:pPr marL="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Dit criterium drukt zowel het gebruik van de WC uit als het gebruik van de toiletstoel 	die in de onmiddellijke nabijheid van de patiënt staat.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106680"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Dit criterium is telkens een combinatie van 3 items: verplaatsen en zich kleden 	(broek laten zakken en terug optrekken en eventueel incontinentiemateriaal 	verwijderen en aanbrengen) en zich reinigen.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1</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kan alleen naar het toilet gaan, zich kleden en zich reinigen </a:t>
            </a: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2</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heeft gedeeltelijk hulp nodig van derden om naar het toilet te gaan of zich te kleden 	of zich  te reinigen De patiënt </a:t>
            </a:r>
          </a:p>
          <a:p>
            <a:pPr marL="0" indent="0">
              <a:lnSpc>
                <a:spcPct val="107000"/>
              </a:lnSpc>
              <a:spcAft>
                <a:spcPts val="800"/>
              </a:spcAft>
              <a:buNone/>
            </a:pPr>
            <a:r>
              <a:rPr lang="nl-BE" sz="1200" i="1" kern="100" dirty="0">
                <a:latin typeface="Arial" panose="020B0604020202020204" pitchFamily="34" charset="0"/>
                <a:ea typeface="Calibri" panose="020F0502020204030204" pitchFamily="34" charset="0"/>
                <a:cs typeface="Arial" panose="020B0604020202020204" pitchFamily="34" charset="0"/>
              </a:rPr>
              <a:t>	</a:t>
            </a:r>
            <a:r>
              <a:rPr lang="nl-BE" sz="1200" i="1" kern="100" dirty="0">
                <a:effectLst/>
                <a:latin typeface="Arial" panose="020B0604020202020204" pitchFamily="34" charset="0"/>
                <a:ea typeface="Calibri" panose="020F0502020204030204" pitchFamily="34" charset="0"/>
                <a:cs typeface="Arial" panose="020B0604020202020204" pitchFamily="34" charset="0"/>
              </a:rPr>
              <a:t>Heeft hulp nodig voor één van de drie items: verplaatsen of zich kleden of zich 	reinigen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3</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moet volledig worden geholpen om naar het toilet te gaan en/of zich te kleden 	en/of zich  te reinigen </a:t>
            </a:r>
          </a:p>
          <a:p>
            <a:pPr marL="0" indent="0">
              <a:lnSpc>
                <a:spcPct val="107000"/>
              </a:lnSpc>
              <a:spcAft>
                <a:spcPts val="800"/>
              </a:spcAft>
              <a:buNone/>
            </a:pPr>
            <a:r>
              <a:rPr lang="nl-BE" sz="1200" i="1" kern="100" dirty="0">
                <a:latin typeface="Arial" panose="020B0604020202020204" pitchFamily="34" charset="0"/>
                <a:ea typeface="Calibri" panose="020F0502020204030204" pitchFamily="34" charset="0"/>
                <a:cs typeface="Arial" panose="020B0604020202020204" pitchFamily="34" charset="0"/>
              </a:rPr>
              <a:t>	</a:t>
            </a:r>
            <a:r>
              <a:rPr lang="nl-BE" sz="1200" i="1" kern="100" dirty="0">
                <a:effectLst/>
                <a:latin typeface="Arial" panose="020B0604020202020204" pitchFamily="34" charset="0"/>
                <a:ea typeface="Calibri" panose="020F0502020204030204" pitchFamily="34" charset="0"/>
                <a:cs typeface="Arial" panose="020B0604020202020204" pitchFamily="34" charset="0"/>
              </a:rPr>
              <a:t>Heeft hulp nodig voor twee van de drie items: verplaatsen en/of zich kleden en/of 	zich reinigen </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nl-BE" sz="1200" u="sng"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Score 4</a:t>
            </a:r>
            <a:r>
              <a:rPr lang="nl-BE" sz="1200" kern="1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nl-BE" sz="1200" kern="100" dirty="0">
                <a:effectLst/>
                <a:latin typeface="Arial" panose="020B0604020202020204" pitchFamily="34" charset="0"/>
                <a:ea typeface="Calibri" panose="020F0502020204030204" pitchFamily="34" charset="0"/>
                <a:cs typeface="Arial" panose="020B0604020202020204" pitchFamily="34" charset="0"/>
              </a:rPr>
              <a:t>moet volledig worden geholpen om naar het toilet/toiletstoel te gaan en om zich te 	kleden en om zich te reinigen </a:t>
            </a:r>
          </a:p>
          <a:p>
            <a:pPr indent="0">
              <a:lnSpc>
                <a:spcPct val="107000"/>
              </a:lnSpc>
              <a:spcAft>
                <a:spcPts val="800"/>
              </a:spcAft>
              <a:buNone/>
            </a:pPr>
            <a:r>
              <a:rPr lang="nl-BE" sz="1200" i="1" kern="100" dirty="0">
                <a:effectLst/>
                <a:latin typeface="Arial" panose="020B0604020202020204" pitchFamily="34" charset="0"/>
                <a:ea typeface="Calibri" panose="020F0502020204030204" pitchFamily="34" charset="0"/>
                <a:cs typeface="Arial" panose="020B0604020202020204" pitchFamily="34" charset="0"/>
              </a:rPr>
              <a:t>	Heeft hulp nodig voor de drie items: verplaatsen en zich kleden en zich reinigen.</a:t>
            </a:r>
            <a:endParaRPr lang="nl-BE" sz="12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nl-BE" sz="1200" dirty="0"/>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A9439376-35CC-8AC1-FE34-D8EBA5873299}"/>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4252843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360</TotalTime>
  <Words>2149</Words>
  <Application>Microsoft Office PowerPoint</Application>
  <PresentationFormat>Widescreen</PresentationFormat>
  <Paragraphs>147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Aptos</vt:lpstr>
      <vt:lpstr>Aptos Display</vt:lpstr>
      <vt:lpstr>Arial</vt:lpstr>
      <vt:lpstr>Times New Roman</vt:lpstr>
      <vt:lpstr>Trebuchet MS</vt:lpstr>
      <vt:lpstr>Wingdings 3</vt:lpstr>
      <vt:lpstr>Facet</vt:lpstr>
      <vt:lpstr>Veel gestelde vragen? Katz – schaal (1) </vt:lpstr>
      <vt:lpstr> </vt:lpstr>
      <vt:lpstr>Zich wassen</vt:lpstr>
      <vt:lpstr>Zich wassen</vt:lpstr>
      <vt:lpstr>Zich kleden</vt:lpstr>
      <vt:lpstr>Zich kleden</vt:lpstr>
      <vt:lpstr>Transfer en Verplaatsingen</vt:lpstr>
      <vt:lpstr>Transfer en Verplaatsingen</vt:lpstr>
      <vt:lpstr>Toiletbezoek</vt:lpstr>
      <vt:lpstr>Continentie</vt:lpstr>
      <vt:lpstr>Continentie</vt:lpstr>
      <vt:lpstr>Eten</vt:lpstr>
      <vt:lpstr>Eten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aandachtspunten</dc:title>
  <dc:creator>Christine Lemmens</dc:creator>
  <cp:lastModifiedBy>Chris Timmermans</cp:lastModifiedBy>
  <cp:revision>11</cp:revision>
  <dcterms:created xsi:type="dcterms:W3CDTF">2024-04-28T07:04:51Z</dcterms:created>
  <dcterms:modified xsi:type="dcterms:W3CDTF">2024-05-29T12:28:23Z</dcterms:modified>
</cp:coreProperties>
</file>